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7" r:id="rId2"/>
    <p:sldId id="256" r:id="rId3"/>
    <p:sldId id="263" r:id="rId4"/>
    <p:sldId id="264" r:id="rId5"/>
    <p:sldId id="266" r:id="rId6"/>
    <p:sldId id="265" r:id="rId7"/>
    <p:sldId id="258" r:id="rId8"/>
    <p:sldId id="271" r:id="rId9"/>
    <p:sldId id="267" r:id="rId10"/>
    <p:sldId id="268" r:id="rId11"/>
    <p:sldId id="269" r:id="rId12"/>
    <p:sldId id="270" r:id="rId13"/>
    <p:sldId id="260" r:id="rId14"/>
    <p:sldId id="281" r:id="rId15"/>
    <p:sldId id="272" r:id="rId16"/>
    <p:sldId id="262" r:id="rId17"/>
    <p:sldId id="287" r:id="rId18"/>
    <p:sldId id="288" r:id="rId19"/>
    <p:sldId id="289" r:id="rId20"/>
    <p:sldId id="257" r:id="rId21"/>
    <p:sldId id="280" r:id="rId22"/>
    <p:sldId id="283" r:id="rId23"/>
    <p:sldId id="284" r:id="rId24"/>
    <p:sldId id="286" r:id="rId25"/>
    <p:sldId id="282" r:id="rId26"/>
    <p:sldId id="273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F23"/>
    <a:srgbClr val="24942F"/>
    <a:srgbClr val="06DC8A"/>
    <a:srgbClr val="E1E17F"/>
    <a:srgbClr val="CCAE2E"/>
    <a:srgbClr val="D2B436"/>
    <a:srgbClr val="C2A52C"/>
    <a:srgbClr val="DC641A"/>
    <a:srgbClr val="D15F19"/>
    <a:srgbClr val="DE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81" autoAdjust="0"/>
  </p:normalViewPr>
  <p:slideViewPr>
    <p:cSldViewPr showGuides="1">
      <p:cViewPr varScale="1">
        <p:scale>
          <a:sx n="73" d="100"/>
          <a:sy n="73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54FAF-7292-4C82-B49C-33384A7FD757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BF0D-AB35-45D9-B79E-F9353E938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BF0D-AB35-45D9-B79E-F9353E9380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950821-82C2-4F52-8C3A-89B8F2916D18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3529C-F433-4058-84DE-2901BA2AC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editt.ru/sites/default/files/stomatit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hyperlink" Target="http://susanin.udm.ru/upload/iblock/bce/bcef87258d56bd04d943926c4d8b57a3.jpg" TargetMode="External"/><Relationship Id="rId4" Type="http://schemas.openxmlformats.org/officeDocument/2006/relationships/hyperlink" Target="http://g.io.ua/img_aa/large/0115/02/01150243.jpg" TargetMode="Externa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24smi.org/celebrity/47261-queen.html?utm_source=bio&amp;utm_medium=body&amp;utm_campaign=conten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ylkov-fond.org/files/2011/02/VOZ.jpg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 l="7953" t="1305" r="7031" b="23011"/>
          <a:stretch>
            <a:fillRect/>
          </a:stretch>
        </p:blipFill>
        <p:spPr bwMode="auto">
          <a:xfrm>
            <a:off x="6014389" y="142852"/>
            <a:ext cx="312961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58204" cy="19954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СПИД – это последняя стадия ВИЧ-инфекции, когда защитная система организма разрушена. Заболевания, которые человек преодолевает в обычной жизни (</a:t>
            </a:r>
            <a:r>
              <a:rPr lang="ru-RU" i="1" dirty="0" smtClean="0"/>
              <a:t>например, грипп или воспаление лёгких</a:t>
            </a:r>
            <a:r>
              <a:rPr lang="ru-RU" dirty="0" smtClean="0"/>
              <a:t>), могут стать роковыми для людей, у которых СПИД.</a:t>
            </a:r>
            <a:endParaRPr lang="ru-RU" dirty="0"/>
          </a:p>
        </p:txBody>
      </p:sp>
      <p:pic>
        <p:nvPicPr>
          <p:cNvPr id="14338" name="Picture 2" descr="http://portalik.flyfm.net/uploads/posts/2010-03/1268320350_3136.jpeg"/>
          <p:cNvPicPr>
            <a:picLocks noChangeAspect="1" noChangeArrowheads="1"/>
          </p:cNvPicPr>
          <p:nvPr/>
        </p:nvPicPr>
        <p:blipFill>
          <a:blip r:embed="rId2"/>
          <a:srcRect r="3269" b="6417"/>
          <a:stretch>
            <a:fillRect/>
          </a:stretch>
        </p:blipFill>
        <p:spPr bwMode="auto">
          <a:xfrm>
            <a:off x="2500298" y="3071810"/>
            <a:ext cx="2071702" cy="257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vesti-ural.ru/uploads/posts/2011-06/1307087424_030611vistavka-spid0000.jpeg"/>
          <p:cNvPicPr>
            <a:picLocks noChangeAspect="1" noChangeArrowheads="1"/>
          </p:cNvPicPr>
          <p:nvPr/>
        </p:nvPicPr>
        <p:blipFill>
          <a:blip r:embed="rId3"/>
          <a:srcRect l="7097" t="5943" r="6967" b="7886"/>
          <a:stretch>
            <a:fillRect/>
          </a:stretch>
        </p:blipFill>
        <p:spPr bwMode="auto">
          <a:xfrm>
            <a:off x="3929057" y="3429000"/>
            <a:ext cx="3559583" cy="278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СПИД быстрее развивается у тех, чьё здоровье изначально слабое. Также негативно влияют курение, злоупотребление алкоголем, употребление наркотиков, плохое питание, стрессы.</a:t>
            </a:r>
            <a:endParaRPr lang="ru-RU" dirty="0"/>
          </a:p>
        </p:txBody>
      </p:sp>
      <p:pic>
        <p:nvPicPr>
          <p:cNvPr id="13314" name="Picture 2" descr="http://nav.uz/uploads/posts/2012-08/1345102480_detail_picture_650255_22687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3690947" cy="276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trezv-kursk.moy.su/placards/153482113.jpg"/>
          <p:cNvPicPr>
            <a:picLocks noChangeAspect="1" noChangeArrowheads="1"/>
          </p:cNvPicPr>
          <p:nvPr/>
        </p:nvPicPr>
        <p:blipFill>
          <a:blip r:embed="rId3"/>
          <a:srcRect l="5104" t="3365" r="5491" b="15649"/>
          <a:stretch>
            <a:fillRect/>
          </a:stretch>
        </p:blipFill>
        <p:spPr bwMode="auto">
          <a:xfrm>
            <a:off x="4786314" y="3143248"/>
            <a:ext cx="3929090" cy="251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Заражение вирусом происходит: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29312" cy="51387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сексуальном контакте без использования презерватива;</a:t>
            </a:r>
          </a:p>
          <a:p>
            <a:r>
              <a:rPr lang="ru-RU" dirty="0" smtClean="0"/>
              <a:t>при непосредственном попадании крови в организм человека через ранки, язвочки, слизистые оболочки;</a:t>
            </a:r>
          </a:p>
          <a:p>
            <a:r>
              <a:rPr lang="ru-RU" dirty="0" smtClean="0"/>
              <a:t>при переливании крови;</a:t>
            </a:r>
          </a:p>
          <a:p>
            <a:r>
              <a:rPr lang="ru-RU" dirty="0" smtClean="0"/>
              <a:t>при выполнении </a:t>
            </a:r>
            <a:r>
              <a:rPr lang="ru-RU" dirty="0" err="1" smtClean="0"/>
              <a:t>пирсинга</a:t>
            </a:r>
            <a:r>
              <a:rPr lang="ru-RU" dirty="0" smtClean="0"/>
              <a:t> и нанесении татуировок нестерильными инструментами;</a:t>
            </a:r>
          </a:p>
          <a:p>
            <a:r>
              <a:rPr lang="ru-RU" dirty="0" smtClean="0"/>
              <a:t>при использовании нестерильных шприцев и других инструментов для приготовления наркотиков, а так же при введении уже зараженного раствора наркотического средства;</a:t>
            </a:r>
          </a:p>
          <a:p>
            <a:r>
              <a:rPr lang="ru-RU" dirty="0" smtClean="0"/>
              <a:t>от </a:t>
            </a:r>
            <a:r>
              <a:rPr lang="ru-RU" dirty="0" err="1" smtClean="0"/>
              <a:t>инфирированной</a:t>
            </a:r>
            <a:r>
              <a:rPr lang="ru-RU" dirty="0" smtClean="0"/>
              <a:t> матери к ребенку во время беременности, родов, кормления грудью.</a:t>
            </a:r>
          </a:p>
          <a:p>
            <a:endParaRPr lang="ru-RU" dirty="0"/>
          </a:p>
        </p:txBody>
      </p:sp>
      <p:pic>
        <p:nvPicPr>
          <p:cNvPr id="6146" name="Picture 2" descr="http://ertis-edu.gov.kz/media/img/journal/50f3adba7477e.jpg"/>
          <p:cNvPicPr>
            <a:picLocks noChangeAspect="1" noChangeArrowheads="1"/>
          </p:cNvPicPr>
          <p:nvPr/>
        </p:nvPicPr>
        <p:blipFill>
          <a:blip r:embed="rId2" cstate="print"/>
          <a:srcRect l="19444" t="-172" r="19017" b="-1752"/>
          <a:stretch>
            <a:fillRect/>
          </a:stretch>
        </p:blipFill>
        <p:spPr bwMode="auto">
          <a:xfrm>
            <a:off x="7715272" y="500041"/>
            <a:ext cx="928694" cy="153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mg2.offer24.ru/img/off/48/484540.jpg"/>
          <p:cNvPicPr>
            <a:picLocks noChangeAspect="1" noChangeArrowheads="1"/>
          </p:cNvPicPr>
          <p:nvPr/>
        </p:nvPicPr>
        <p:blipFill>
          <a:blip r:embed="rId3"/>
          <a:srcRect l="41458" t="4778" r="28542" b="27722"/>
          <a:stretch>
            <a:fillRect/>
          </a:stretch>
        </p:blipFill>
        <p:spPr bwMode="auto">
          <a:xfrm>
            <a:off x="6215074" y="3429000"/>
            <a:ext cx="912820" cy="1540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g.io.ua/img_aa/large/0115/02/0115024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35985" r="15572"/>
          <a:stretch>
            <a:fillRect/>
          </a:stretch>
        </p:blipFill>
        <p:spPr bwMode="auto">
          <a:xfrm>
            <a:off x="7286644" y="3429000"/>
            <a:ext cx="1682389" cy="94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svet-mayakov.ru/wp-content/uploads/2010/06/h_wxeEa12Xob8MFOK5Jc6S3qinhPHWrLmI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2214554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bezformata.ru/content/Images/000/015/523/image15523695.jpg"/>
          <p:cNvPicPr>
            <a:picLocks noChangeAspect="1" noChangeArrowheads="1"/>
          </p:cNvPicPr>
          <p:nvPr/>
        </p:nvPicPr>
        <p:blipFill>
          <a:blip r:embed="rId7" cstate="print"/>
          <a:srcRect t="3738" r="18530"/>
          <a:stretch>
            <a:fillRect/>
          </a:stretch>
        </p:blipFill>
        <p:spPr bwMode="auto">
          <a:xfrm>
            <a:off x="7143768" y="4643446"/>
            <a:ext cx="1479797" cy="115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meditt.ru/sites/default/files/stomati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32364" t="20677" r="29643" b="34211"/>
          <a:stretch>
            <a:fillRect/>
          </a:stretch>
        </p:blipFill>
        <p:spPr bwMode="auto">
          <a:xfrm>
            <a:off x="6215074" y="2214554"/>
            <a:ext cx="1143008" cy="101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50" name="Picture 18" descr="http://susanin.udm.ru/upload/iblock/bce/bcef87258d56bd04d943926c4d8b57a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1285860"/>
            <a:ext cx="1394349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Блок-схема: узел 18"/>
          <p:cNvSpPr/>
          <p:nvPr/>
        </p:nvSpPr>
        <p:spPr>
          <a:xfrm>
            <a:off x="6572264" y="2857496"/>
            <a:ext cx="428628" cy="28575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Невозможно заразится ВИЧ: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29180" cy="49377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рукопожатиях, объятиях, поцелуях;</a:t>
            </a:r>
          </a:p>
          <a:p>
            <a:r>
              <a:rPr lang="ru-RU" dirty="0" smtClean="0"/>
              <a:t>при кашле и чихании;</a:t>
            </a:r>
          </a:p>
          <a:p>
            <a:r>
              <a:rPr lang="ru-RU" dirty="0" smtClean="0"/>
              <a:t>при принятии пищи;</a:t>
            </a:r>
          </a:p>
          <a:p>
            <a:r>
              <a:rPr lang="ru-RU" dirty="0" smtClean="0"/>
              <a:t>при совместном пользовании посудой и столовыми приборами, полотенцами и постельным бельем;</a:t>
            </a:r>
          </a:p>
          <a:p>
            <a:r>
              <a:rPr lang="ru-RU" dirty="0" smtClean="0"/>
              <a:t>при совместном пользовании санузлом и душевыми;</a:t>
            </a:r>
          </a:p>
          <a:p>
            <a:r>
              <a:rPr lang="ru-RU" dirty="0" smtClean="0"/>
              <a:t>при совместном занятии спортом;</a:t>
            </a:r>
          </a:p>
          <a:p>
            <a:r>
              <a:rPr lang="ru-RU" dirty="0" smtClean="0"/>
              <a:t>при нахождении в одном помещении с ВИЧ-инфицированными людьми;</a:t>
            </a:r>
          </a:p>
          <a:p>
            <a:r>
              <a:rPr lang="ru-RU" dirty="0" smtClean="0"/>
              <a:t>при укусах насекомых и/или животных.</a:t>
            </a:r>
            <a:endParaRPr lang="ru-RU" dirty="0"/>
          </a:p>
        </p:txBody>
      </p:sp>
      <p:pic>
        <p:nvPicPr>
          <p:cNvPr id="18434" name="Picture 2" descr="http://www.uchportal.ru/_ld/288/95685601.jpg"/>
          <p:cNvPicPr>
            <a:picLocks noChangeAspect="1" noChangeArrowheads="1"/>
          </p:cNvPicPr>
          <p:nvPr/>
        </p:nvPicPr>
        <p:blipFill>
          <a:blip r:embed="rId2"/>
          <a:srcRect l="18845" t="1887" r="17358" b="736"/>
          <a:stretch>
            <a:fillRect/>
          </a:stretch>
        </p:blipFill>
        <p:spPr bwMode="auto">
          <a:xfrm>
            <a:off x="5189102" y="1428736"/>
            <a:ext cx="3676777" cy="4214842"/>
          </a:xfrm>
          <a:prstGeom prst="rect">
            <a:avLst/>
          </a:prstGeom>
          <a:noFill/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ВИЧ-ИНФЕКЦИЯ – ЭТО РЕАЛЬНОСТЬ!</a:t>
            </a:r>
            <a:endParaRPr lang="ru-RU" b="1" dirty="0"/>
          </a:p>
        </p:txBody>
      </p:sp>
      <p:pic>
        <p:nvPicPr>
          <p:cNvPr id="5" name="Picture 2" descr="http://06region.ru/images/easyblog_images/10135/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0435" y="1643050"/>
            <a:ext cx="4243129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336" y="4071942"/>
            <a:ext cx="8115328" cy="21431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По оценке Объединённой программы ООН по ВИЧ/СПИД (ЮНЭЙДС) и Всемирной организации здравоохранения (ВОЗ), с 1981 по 2006 от болезней, связанных с ВИЧ-инфекцией и СПИД умерли 25 миллионов человек. </a:t>
            </a:r>
            <a:endParaRPr lang="ru-RU" dirty="0"/>
          </a:p>
        </p:txBody>
      </p:sp>
      <p:pic>
        <p:nvPicPr>
          <p:cNvPr id="14338" name="Picture 2" descr="http://ss.one.un.org/country-page/thumbnails/UNAID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1520444" cy="1331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rylkov-fond.org/files/2011/02/VOZ.jpg"/>
          <p:cNvPicPr>
            <a:picLocks noChangeAspect="1" noChangeArrowheads="1"/>
          </p:cNvPicPr>
          <p:nvPr/>
        </p:nvPicPr>
        <p:blipFill>
          <a:blip r:embed="rId3" cstate="print"/>
          <a:srcRect l="7953" t="-2785" r="7031" b="23011"/>
          <a:stretch>
            <a:fillRect/>
          </a:stretch>
        </p:blipFill>
        <p:spPr bwMode="auto">
          <a:xfrm>
            <a:off x="2143108" y="2500306"/>
            <a:ext cx="1522638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portalik.flyfm.net/uploads/posts/2011-12/1322741788_world-aids-day-crosses1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r="238" b="8991"/>
          <a:stretch>
            <a:fillRect/>
          </a:stretch>
        </p:blipFill>
        <p:spPr bwMode="auto">
          <a:xfrm>
            <a:off x="3897392" y="428604"/>
            <a:ext cx="490889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А́йзек</a:t>
            </a:r>
            <a:r>
              <a:rPr lang="ru-RU" b="1" dirty="0"/>
              <a:t> </a:t>
            </a:r>
            <a:r>
              <a:rPr lang="ru-RU" b="1" dirty="0" err="1"/>
              <a:t>Ази́мов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62872" cy="4937760"/>
          </a:xfrm>
        </p:spPr>
        <p:txBody>
          <a:bodyPr>
            <a:normAutofit/>
          </a:bodyPr>
          <a:lstStyle/>
          <a:p>
            <a:r>
              <a:rPr lang="ru-RU" sz="2000" dirty="0"/>
              <a:t>Айзек Азимов (имя при рождении Исаак </a:t>
            </a:r>
            <a:r>
              <a:rPr lang="ru-RU" sz="2000" dirty="0" err="1"/>
              <a:t>Юдович</a:t>
            </a:r>
            <a:r>
              <a:rPr lang="ru-RU" sz="2000" dirty="0"/>
              <a:t> </a:t>
            </a:r>
            <a:r>
              <a:rPr lang="ru-RU" sz="2000" dirty="0" err="1"/>
              <a:t>Озимов</a:t>
            </a:r>
            <a:r>
              <a:rPr lang="ru-RU" sz="2000" dirty="0"/>
              <a:t>) — американский писатель-фантаст, популяризатор науки, по профессии биохимик. Автор около 500 книг, в основном художественных (прежде всего в жанре научной фантастики, но также и в других жанрах: </a:t>
            </a:r>
            <a:r>
              <a:rPr lang="ru-RU" sz="2000" dirty="0" err="1"/>
              <a:t>фэнтези</a:t>
            </a:r>
            <a:r>
              <a:rPr lang="ru-RU" sz="2000" dirty="0"/>
              <a:t>, детектив, юмор) и научно-популярных (в самых разных областях — от астрономии и генетики до истории и литературоведения). Многократный лауреат премий Хьюго и </a:t>
            </a:r>
            <a:r>
              <a:rPr lang="ru-RU" sz="2000" dirty="0" err="1"/>
              <a:t>Небьюла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ru-RU" sz="2000" dirty="0" smtClean="0"/>
              <a:t>Заразился в результате хирургической</a:t>
            </a:r>
          </a:p>
          <a:p>
            <a:pPr marL="0" indent="0">
              <a:buNone/>
            </a:pPr>
            <a:r>
              <a:rPr lang="ru-RU" sz="2000" dirty="0" smtClean="0"/>
              <a:t>       операции на сердце)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43000"/>
            <a:ext cx="3024336" cy="38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8201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Фредди Меркьюри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473008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Фредди Меркьюри – британский певец персидского происхождения, лидер и </a:t>
            </a:r>
            <a:r>
              <a:rPr lang="ru-RU" sz="2000" dirty="0" err="1"/>
              <a:t>фронтмен</a:t>
            </a:r>
            <a:r>
              <a:rPr lang="ru-RU" sz="2000" dirty="0"/>
              <a:t> рок-группы «</a:t>
            </a:r>
            <a:r>
              <a:rPr lang="ru-RU" sz="2000" b="1" dirty="0" err="1">
                <a:hlinkClick r:id="rId2"/>
              </a:rPr>
              <a:t>Queen</a:t>
            </a:r>
            <a:r>
              <a:rPr lang="ru-RU" sz="2000" dirty="0"/>
              <a:t>», легенда </a:t>
            </a:r>
            <a:r>
              <a:rPr lang="ru-RU" sz="2200" dirty="0"/>
              <a:t>современной</a:t>
            </a:r>
            <a:r>
              <a:rPr lang="ru-RU" sz="2000" dirty="0"/>
              <a:t> музыки и кумир миллионов. На сцене он представал </a:t>
            </a:r>
            <a:r>
              <a:rPr lang="ru-RU" sz="2000" dirty="0" err="1"/>
              <a:t>харизматичным</a:t>
            </a:r>
            <a:r>
              <a:rPr lang="ru-RU" sz="2000" dirty="0"/>
              <a:t> и эксцентричным артистом, а в реальной жизни оставался застенчивым парнем, избегающим общения с репортерами. </a:t>
            </a:r>
            <a:r>
              <a:rPr lang="ru-RU" sz="2000" dirty="0" err="1"/>
              <a:t>Зороастриец</a:t>
            </a:r>
            <a:r>
              <a:rPr lang="ru-RU" sz="2000" dirty="0"/>
              <a:t> по религиозной принадлежности, он создавал музыкальные композиции, которые сам называл «песнями для развлечения и потребления в современном духе». Тем не менее многие из них вошли в «золотую коллекцию рока</a:t>
            </a:r>
            <a:r>
              <a:rPr lang="ru-RU" sz="2000" dirty="0" smtClean="0"/>
              <a:t>». </a:t>
            </a:r>
          </a:p>
          <a:p>
            <a:r>
              <a:rPr lang="ru-RU" sz="2000" dirty="0" smtClean="0"/>
              <a:t>(Заразился в результате </a:t>
            </a:r>
            <a:r>
              <a:rPr lang="ru-RU" sz="2000" dirty="0" smtClean="0"/>
              <a:t>незащищённого </a:t>
            </a:r>
            <a:r>
              <a:rPr lang="ru-RU" sz="2000" dirty="0" smtClean="0"/>
              <a:t>полового акта)</a:t>
            </a:r>
            <a:endParaRPr lang="ru-RU" sz="2000" dirty="0"/>
          </a:p>
        </p:txBody>
      </p:sp>
      <p:pic>
        <p:nvPicPr>
          <p:cNvPr id="1026" name="Picture 2" descr="https://i.pinimg.com/736x/07/8d/bf/078dbfe2b014a8115dc1e28095578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19200"/>
            <a:ext cx="3250704" cy="37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99350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Эрик </a:t>
            </a:r>
            <a:r>
              <a:rPr lang="ru-RU" b="1" dirty="0" err="1"/>
              <a:t>Линн</a:t>
            </a:r>
            <a:r>
              <a:rPr lang="ru-RU" b="1" dirty="0"/>
              <a:t> Райт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02832" cy="4937760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Эрик </a:t>
            </a:r>
            <a:r>
              <a:rPr lang="ru-RU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Линн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Райт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Eazy</a:t>
            </a:r>
            <a:r>
              <a:rPr lang="en-US" sz="2200" dirty="0" smtClean="0"/>
              <a:t>-</a:t>
            </a:r>
            <a:r>
              <a:rPr lang="ru-RU" sz="2200" dirty="0" smtClean="0"/>
              <a:t>Е </a:t>
            </a:r>
            <a:r>
              <a:rPr lang="ru-RU" sz="2200" dirty="0"/>
              <a:t>7 сентября 1963 года - 26 марта 1995 года</a:t>
            </a:r>
            <a:r>
              <a:rPr lang="ru-RU" sz="2200" dirty="0" smtClean="0"/>
              <a:t>)</a:t>
            </a:r>
            <a:r>
              <a:rPr lang="ru-RU" sz="2200" dirty="0"/>
              <a:t> прославился на этой земле как крестный отец </a:t>
            </a:r>
            <a:r>
              <a:rPr lang="ru-RU" sz="2200" dirty="0" err="1"/>
              <a:t>гангста</a:t>
            </a:r>
            <a:r>
              <a:rPr lang="ru-RU" sz="2200" dirty="0"/>
              <a:t>-рэпа, создатель одной из самых важных </a:t>
            </a:r>
            <a:r>
              <a:rPr lang="ru-RU" sz="2200" dirty="0" err="1"/>
              <a:t>рэпперских</a:t>
            </a:r>
            <a:r>
              <a:rPr lang="ru-RU" sz="2200" dirty="0"/>
              <a:t> групп всех времен. Он имел свой лейбл, был одной из заметных фигур в республиканской партии США, у него было множество </a:t>
            </a:r>
            <a:r>
              <a:rPr lang="ru-RU" sz="2200" dirty="0" err="1"/>
              <a:t>фэнов</a:t>
            </a:r>
            <a:r>
              <a:rPr lang="ru-RU" sz="2200" dirty="0"/>
              <a:t> во всем мире и он был еще и большим игроком по жизни. И как любой игрок, подпитываемый азартом, он свято верил мифу, что ему будет везти, что он будет </a:t>
            </a:r>
            <a:r>
              <a:rPr lang="ru-RU" sz="2200" dirty="0" smtClean="0"/>
              <a:t>выигрывать</a:t>
            </a:r>
            <a:r>
              <a:rPr lang="ru-RU" sz="2400" dirty="0" smtClean="0"/>
              <a:t>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sz="2200" dirty="0" smtClean="0"/>
              <a:t>(заразился в результате незащищённого полового акта)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50" y="1412776"/>
            <a:ext cx="379394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382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ОЧЕНЬ ВАЖНО ЗНАТЬ ОБ ЭТОМ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Молодежи о ВИЧ – инфекции и </a:t>
            </a:r>
            <a:r>
              <a:rPr lang="ru-RU" dirty="0" err="1" smtClean="0"/>
              <a:t>СПИДе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28728" y="42860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10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15297"/>
            <a:ext cx="1241054" cy="241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http://journal.mygorod.ru/forum/journal2/uploads/j144_1196517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857233"/>
            <a:ext cx="193102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228716" y="6000768"/>
            <a:ext cx="6686568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907245" y="0"/>
            <a:ext cx="7329510" cy="781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0821-82C2-4F52-8C3A-89B8F2916D18}" type="datetimeFigureOut">
              <a:rPr lang="ru-RU" smtClean="0"/>
              <a:pPr/>
              <a:t>26.11.2019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d/d7/HIV_Epidem.png/430px-HIV_Epidem.png"/>
          <p:cNvPicPr>
            <a:picLocks noChangeAspect="1" noChangeArrowheads="1"/>
          </p:cNvPicPr>
          <p:nvPr/>
        </p:nvPicPr>
        <p:blipFill>
          <a:blip r:embed="rId2"/>
          <a:srcRect r="1310" b="2579"/>
          <a:stretch>
            <a:fillRect/>
          </a:stretch>
        </p:blipFill>
        <p:spPr bwMode="auto">
          <a:xfrm>
            <a:off x="1071538" y="746836"/>
            <a:ext cx="7000924" cy="318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64315" y="0"/>
            <a:ext cx="821537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Распространённость ВИЧ среди взрослого населения по странам в 2007 году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3429000"/>
            <a:ext cx="2543164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Больше 20 %</a:t>
            </a:r>
          </a:p>
          <a:p>
            <a:pPr>
              <a:buNone/>
            </a:pPr>
            <a:r>
              <a:rPr lang="ru-RU" dirty="0" smtClean="0"/>
              <a:t>15-20 % </a:t>
            </a:r>
          </a:p>
          <a:p>
            <a:pPr>
              <a:buNone/>
            </a:pPr>
            <a:r>
              <a:rPr lang="ru-RU" dirty="0" smtClean="0"/>
              <a:t>10 – 15 %</a:t>
            </a:r>
          </a:p>
          <a:p>
            <a:pPr>
              <a:buNone/>
            </a:pPr>
            <a:r>
              <a:rPr lang="ru-RU" dirty="0" smtClean="0"/>
              <a:t>5 – 10%</a:t>
            </a:r>
          </a:p>
          <a:p>
            <a:pPr>
              <a:buNone/>
            </a:pPr>
            <a:r>
              <a:rPr lang="ru-RU" dirty="0" smtClean="0"/>
              <a:t>2 – 5  %</a:t>
            </a:r>
          </a:p>
          <a:p>
            <a:pPr>
              <a:buNone/>
            </a:pPr>
            <a:r>
              <a:rPr lang="ru-RU" dirty="0" smtClean="0"/>
              <a:t>1 – 2 % 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2"/>
          </p:nvPr>
        </p:nvSpPr>
        <p:spPr>
          <a:xfrm>
            <a:off x="5286380" y="3429000"/>
            <a:ext cx="2781320" cy="2686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0,5 – 1,0 %</a:t>
            </a:r>
          </a:p>
          <a:p>
            <a:pPr>
              <a:buNone/>
            </a:pPr>
            <a:r>
              <a:rPr lang="ru-RU" dirty="0" smtClean="0"/>
              <a:t>0,1 – 0,5 %</a:t>
            </a:r>
          </a:p>
          <a:p>
            <a:pPr>
              <a:buNone/>
            </a:pPr>
            <a:r>
              <a:rPr lang="ru-RU" dirty="0" smtClean="0"/>
              <a:t>Меньше 0,5 %</a:t>
            </a:r>
          </a:p>
          <a:p>
            <a:pPr>
              <a:buNone/>
            </a:pPr>
            <a:r>
              <a:rPr lang="ru-RU" dirty="0" smtClean="0"/>
              <a:t>Меньше 0,1 %</a:t>
            </a:r>
          </a:p>
          <a:p>
            <a:pPr>
              <a:buNone/>
            </a:pPr>
            <a:r>
              <a:rPr lang="ru-RU" dirty="0" smtClean="0"/>
              <a:t>Нет данных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429000"/>
            <a:ext cx="500066" cy="500066"/>
          </a:xfrm>
          <a:prstGeom prst="rect">
            <a:avLst/>
          </a:prstGeom>
          <a:solidFill>
            <a:srgbClr val="531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429132"/>
            <a:ext cx="500066" cy="500066"/>
          </a:xfrm>
          <a:prstGeom prst="rect">
            <a:avLst/>
          </a:prstGeom>
          <a:solidFill>
            <a:srgbClr val="C02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929066"/>
            <a:ext cx="500066" cy="500066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429264"/>
            <a:ext cx="500066" cy="500066"/>
          </a:xfrm>
          <a:prstGeom prst="rect">
            <a:avLst/>
          </a:prstGeom>
          <a:solidFill>
            <a:srgbClr val="DC64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929198"/>
            <a:ext cx="500066" cy="5000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429000"/>
            <a:ext cx="500066" cy="500066"/>
          </a:xfrm>
          <a:prstGeom prst="rect">
            <a:avLst/>
          </a:prstGeom>
          <a:solidFill>
            <a:srgbClr val="E1E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929330"/>
            <a:ext cx="500066" cy="500066"/>
          </a:xfrm>
          <a:prstGeom prst="rect">
            <a:avLst/>
          </a:prstGeom>
          <a:solidFill>
            <a:srgbClr val="D2B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429132"/>
            <a:ext cx="500066" cy="500066"/>
          </a:xfrm>
          <a:prstGeom prst="rect">
            <a:avLst/>
          </a:prstGeom>
          <a:solidFill>
            <a:srgbClr val="249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929066"/>
            <a:ext cx="500066" cy="500066"/>
          </a:xfrm>
          <a:prstGeom prst="rect">
            <a:avLst/>
          </a:prstGeom>
          <a:solidFill>
            <a:srgbClr val="06D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929198"/>
            <a:ext cx="500066" cy="500066"/>
          </a:xfrm>
          <a:prstGeom prst="rect">
            <a:avLst/>
          </a:prstGeom>
          <a:solidFill>
            <a:srgbClr val="1B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429264"/>
            <a:ext cx="500066" cy="500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ВИЧ-инфекция является одной из наиболее губительных эпидемий в истории человечества.</a:t>
            </a:r>
            <a:endParaRPr lang="ru-RU" dirty="0"/>
          </a:p>
        </p:txBody>
      </p:sp>
      <p:pic>
        <p:nvPicPr>
          <p:cNvPr id="5" name="Picture 2" descr="http://www.03clinic.ru/media/k2/items/cache/b7776ccd86677e084c73066d56234a62_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3000" t="3529" r="10499" b="6470"/>
          <a:stretch>
            <a:fillRect/>
          </a:stretch>
        </p:blipFill>
        <p:spPr bwMode="auto">
          <a:xfrm>
            <a:off x="5000628" y="1928802"/>
            <a:ext cx="364333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 descr="http://mignews.com.ua/files/pictures/200911/1259566418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859669" cy="369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60" y="0"/>
            <a:ext cx="8858280" cy="990608"/>
          </a:xfrm>
        </p:spPr>
        <p:txBody>
          <a:bodyPr>
            <a:normAutofit/>
          </a:bodyPr>
          <a:lstStyle/>
          <a:p>
            <a:r>
              <a:rPr lang="ru-RU" b="1" dirty="0" smtClean="0"/>
              <a:t>Красная лента</a:t>
            </a:r>
            <a:r>
              <a:rPr lang="ru-RU" dirty="0" smtClean="0"/>
              <a:t> — </a:t>
            </a:r>
            <a:r>
              <a:rPr lang="ru-RU" sz="2700" dirty="0" smtClean="0"/>
              <a:t>символ борьбы со </a:t>
            </a:r>
            <a:r>
              <a:rPr lang="ru-RU" sz="2700" dirty="0" err="1" smtClean="0"/>
              <a:t>СПИДом</a:t>
            </a:r>
            <a:r>
              <a:rPr lang="ru-RU" sz="2700" dirty="0" smtClean="0"/>
              <a:t>, ни одна акция в этой области не обходится сейчас без неё.</a:t>
            </a:r>
            <a:endParaRPr lang="ru-RU" sz="2700" dirty="0"/>
          </a:p>
        </p:txBody>
      </p:sp>
      <p:pic>
        <p:nvPicPr>
          <p:cNvPr id="4" name="Picture 4" descr="http://news.pskovlive.ru/upload/tmp/2011-12-01_14-57-28_35088827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0345" y="1214438"/>
            <a:ext cx="2834734" cy="494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785786" y="5429264"/>
            <a:ext cx="1143008" cy="785818"/>
          </a:xfrm>
          <a:prstGeom prst="actionButtonBlank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История создания символа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186502" cy="49377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Идея создания красной ленты была принята группой «Visual AIDS» </a:t>
            </a:r>
            <a:r>
              <a:rPr lang="ru-RU" sz="1900" i="1" dirty="0" smtClean="0"/>
              <a:t>(«наглядные пособия»)</a:t>
            </a:r>
            <a:r>
              <a:rPr lang="ru-RU" dirty="0" smtClean="0"/>
              <a:t>. Поскольку организация состояла из профессиональных художников и менеджеров от искусства, реклама видимого символа борьбы со СПИДом была сделана весьма удачно. </a:t>
            </a:r>
          </a:p>
          <a:p>
            <a:pPr algn="just"/>
            <a:r>
              <a:rPr lang="ru-RU" dirty="0" smtClean="0"/>
              <a:t>Всё началось очень просто. Вот отрывок из ранней рекламной листовки «Visual AIDS»: </a:t>
            </a:r>
            <a:r>
              <a:rPr lang="ru-RU" b="1" dirty="0" smtClean="0"/>
              <a:t>«Отрежьте красную ленту 6 сантиметров длиной, затем сверните в верхней части в форме перевёрнутой „V“. Используйте английскую булавку, чтобы прикрепить её к одежде»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 useBgFill="1"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143900" y="5786454"/>
            <a:ext cx="500066" cy="500066"/>
          </a:xfrm>
          <a:prstGeom prst="actionButtonReturn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http://prosyktyvkar.ru/files/imagecache/Thickbox/images/news/20121206-stop-aids.jpg"/>
          <p:cNvPicPr>
            <a:picLocks noChangeAspect="1" noChangeArrowheads="1"/>
          </p:cNvPicPr>
          <p:nvPr/>
        </p:nvPicPr>
        <p:blipFill>
          <a:blip r:embed="rId3"/>
          <a:srcRect l="33130" t="12010" r="28174" b="24224"/>
          <a:stretch>
            <a:fillRect/>
          </a:stretch>
        </p:blipFill>
        <p:spPr bwMode="auto">
          <a:xfrm>
            <a:off x="6888632" y="3429000"/>
            <a:ext cx="1612458" cy="199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fakty.ua/photos/article/14/77/147703w200zc0.jpg"/>
          <p:cNvPicPr>
            <a:picLocks noChangeAspect="1" noChangeArrowheads="1"/>
          </p:cNvPicPr>
          <p:nvPr/>
        </p:nvPicPr>
        <p:blipFill>
          <a:blip r:embed="rId4"/>
          <a:srcRect r="13749"/>
          <a:stretch>
            <a:fillRect/>
          </a:stretch>
        </p:blipFill>
        <p:spPr bwMode="auto">
          <a:xfrm>
            <a:off x="6929454" y="1620064"/>
            <a:ext cx="1571636" cy="140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20 МАЯ - ВСЕМИРНЫЙ ДЕНЬ ПАМЯТИ УМЕРШИХ ОТ </a:t>
            </a:r>
            <a:r>
              <a:rPr lang="ru-RU" b="1" dirty="0" err="1" smtClean="0"/>
              <a:t>СПИДа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Picture 2" descr="http://www.kanash-crb.med.cap.ru/Home/83/events/vspi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07323" y="1500174"/>
            <a:ext cx="5929354" cy="161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ttp://cs9939.userapi.com/u17038170/122588747/y_a72eb07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4" name="Picture 6" descr="http://www.religion.in.ua/uploads/posts/2009-04/1238585968_aids.jpg"/>
          <p:cNvPicPr>
            <a:picLocks noChangeAspect="1" noChangeArrowheads="1"/>
          </p:cNvPicPr>
          <p:nvPr/>
        </p:nvPicPr>
        <p:blipFill>
          <a:blip r:embed="rId4"/>
          <a:srcRect t="11083" r="9861"/>
          <a:stretch>
            <a:fillRect/>
          </a:stretch>
        </p:blipFill>
        <p:spPr bwMode="auto">
          <a:xfrm>
            <a:off x="5034875" y="3786190"/>
            <a:ext cx="325888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cetrussia.ru/forum/fpic/ps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8277" t="9215" r="6722" b="20472"/>
          <a:stretch>
            <a:fillRect/>
          </a:stretch>
        </p:blipFill>
        <p:spPr bwMode="auto">
          <a:xfrm>
            <a:off x="785786" y="1428736"/>
            <a:ext cx="340704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open.az/uploads/posts/2009-11/thumbs/1258195902_v-novosti-pervaj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6221" t="2901" r="5778" b="7524"/>
          <a:stretch>
            <a:fillRect/>
          </a:stretch>
        </p:blipFill>
        <p:spPr bwMode="auto">
          <a:xfrm>
            <a:off x="4929190" y="1357298"/>
            <a:ext cx="3383597" cy="4531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ТВОЙ ЗАВТРАШНИЙ ДЕНЬ ЗАВИСИТ ОТ ТЕБЯ.</a:t>
            </a:r>
            <a:br>
              <a:rPr lang="ru-RU" b="1" dirty="0" smtClean="0"/>
            </a:br>
            <a:r>
              <a:rPr lang="ru-RU" b="1" dirty="0" smtClean="0"/>
              <a:t>ЖИВИ ЗДОРОВЫМ!</a:t>
            </a:r>
            <a:endParaRPr lang="ru-RU" b="1" dirty="0"/>
          </a:p>
        </p:txBody>
      </p:sp>
      <p:pic>
        <p:nvPicPr>
          <p:cNvPr id="5" name="Picture 2" descr="http://sovch.chuvashia.com/wp-content/uploads/2012/10/_25092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593" y="1233020"/>
            <a:ext cx="5014737" cy="492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2400"/>
            <a:ext cx="8229600" cy="6003925"/>
          </a:xfrm>
        </p:spPr>
      </p:pic>
    </p:spTree>
    <p:extLst>
      <p:ext uri="{BB962C8B-B14F-4D97-AF65-F5344CB8AC3E}">
        <p14:creationId xmlns:p14="http://schemas.microsoft.com/office/powerpoint/2010/main" val="1250032043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Ты наверное уже много знаешь о проблеме, которая во всем мире называется ВИЧ/СПИД</a:t>
            </a:r>
            <a:endParaRPr lang="ru-RU" dirty="0"/>
          </a:p>
        </p:txBody>
      </p:sp>
      <p:pic>
        <p:nvPicPr>
          <p:cNvPr id="5" name="Picture 2" descr="http://referat.znate.ru/pars_docs/tw_refs/39/38326/38326_html_m788b1c5b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8823" y="1219200"/>
            <a:ext cx="5046353" cy="493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 ней постоянно и много говорят, но по-прежнему каждую минуту в мире 15 человек заражаются ВИЧ-инфекцией, и 7-8 человек из них – это твои ровесники.</a:t>
            </a:r>
            <a:endParaRPr lang="ru-RU" dirty="0"/>
          </a:p>
        </p:txBody>
      </p:sp>
      <p:pic>
        <p:nvPicPr>
          <p:cNvPr id="19458" name="Picture 2" descr="http://forum.lesnoy.tv/attachment.php?s=2c99b6e646db81cbbb79a43eb28b6a12&amp;attachmentid=6188&amp;thumb=1&amp;d=1259935395"/>
          <p:cNvPicPr>
            <a:picLocks noChangeAspect="1" noChangeArrowheads="1"/>
          </p:cNvPicPr>
          <p:nvPr/>
        </p:nvPicPr>
        <p:blipFill>
          <a:blip r:embed="rId2"/>
          <a:srcRect t="3614" b="4377"/>
          <a:stretch>
            <a:fillRect/>
          </a:stretch>
        </p:blipFill>
        <p:spPr bwMode="auto">
          <a:xfrm>
            <a:off x="857224" y="2643182"/>
            <a:ext cx="3438536" cy="334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teatrvmeste.ru/wp-content/uploads/2012/09/hDbsAqpWr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143248"/>
            <a:ext cx="3651244" cy="243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ВИЧ – это вирус иммунодефицита человека. </a:t>
            </a:r>
          </a:p>
          <a:p>
            <a:r>
              <a:rPr lang="ru-RU" dirty="0" smtClean="0"/>
              <a:t>Вирус повреждает иммунную систему, выполняющую защитные функции организма.</a:t>
            </a:r>
            <a:endParaRPr lang="ru-RU" dirty="0"/>
          </a:p>
        </p:txBody>
      </p:sp>
      <p:pic>
        <p:nvPicPr>
          <p:cNvPr id="17410" name="Picture 2" descr="http://rushara.net/uploads/posts/2010-12/1291652993_8igytsh5filvlau.jpeg"/>
          <p:cNvPicPr>
            <a:picLocks noChangeAspect="1" noChangeArrowheads="1"/>
          </p:cNvPicPr>
          <p:nvPr/>
        </p:nvPicPr>
        <p:blipFill>
          <a:blip r:embed="rId2"/>
          <a:srcRect l="8333" t="7813" r="7292" b="6389"/>
          <a:stretch>
            <a:fillRect/>
          </a:stretch>
        </p:blipFill>
        <p:spPr bwMode="auto">
          <a:xfrm>
            <a:off x="2357422" y="2714620"/>
            <a:ext cx="4429156" cy="337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Людям у которых обнаружен этот вирус, ставят диагноз «ВИЧ-инфекция».</a:t>
            </a:r>
          </a:p>
          <a:p>
            <a:r>
              <a:rPr lang="ru-RU" dirty="0" smtClean="0"/>
              <a:t>С момента заражения ВИЧ до развития </a:t>
            </a:r>
            <a:r>
              <a:rPr lang="ru-RU" dirty="0" err="1" smtClean="0"/>
              <a:t>СПИДа</a:t>
            </a:r>
            <a:r>
              <a:rPr lang="ru-RU" dirty="0" smtClean="0"/>
              <a:t> может пройти от 7 до 15 лет.</a:t>
            </a:r>
            <a:endParaRPr lang="ru-RU" dirty="0"/>
          </a:p>
        </p:txBody>
      </p:sp>
      <p:pic>
        <p:nvPicPr>
          <p:cNvPr id="5" name="Picture 4" descr="http://blog.brsmok.by/wp-content/uploads/2012/11/26-11-201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265" y="3000372"/>
            <a:ext cx="4643470" cy="311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2.bp.blogspot.com/_cLeoBsV4Fg4/SxXQtaTZJbI/AAAAAAAAAYc/sqwGCgig9HA/s1600/aids_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464347" cy="90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 useBgFill="1"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3600" b="1" dirty="0" smtClean="0"/>
              <a:t>Так выглядит вирус иммунодефицита человека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i="1" dirty="0" smtClean="0"/>
              <a:t>(стилизованное изображение сечения ВИЧ)</a:t>
            </a:r>
            <a:endParaRPr lang="ru-RU" sz="27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  </a:t>
            </a:r>
            <a:endParaRPr lang="ru-RU" dirty="0" smtClean="0"/>
          </a:p>
        </p:txBody>
      </p:sp>
      <p:pic>
        <p:nvPicPr>
          <p:cNvPr id="5" name="Picture 2" descr="Human Immunodeficency Virus - stylized render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339" y="1643050"/>
            <a:ext cx="43855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ВИЧ не летает по воздуху. Он может существовать только в организме человека.</a:t>
            </a:r>
            <a:endParaRPr lang="ru-RU" dirty="0"/>
          </a:p>
        </p:txBody>
      </p:sp>
      <p:pic>
        <p:nvPicPr>
          <p:cNvPr id="4" name="Picture 2" descr="http://upload.wikimedia.org/wikipedia/commons/thumb/1/1a/HIV-budding-Color.jpg/300px-HIV-budding-Colo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3643314"/>
            <a:ext cx="3519843" cy="233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Искусственно расцвеченная фотография, сделанная растровым электронным микроскопом. </a:t>
            </a:r>
          </a:p>
          <a:p>
            <a:r>
              <a:rPr lang="ru-RU" dirty="0" smtClean="0"/>
              <a:t>Вирусы ВИЧ (зелёные) отпочковываются от заражённого лимфоцита. </a:t>
            </a:r>
          </a:p>
          <a:p>
            <a:endParaRPr lang="ru-RU" dirty="0"/>
          </a:p>
        </p:txBody>
      </p:sp>
      <p:pic>
        <p:nvPicPr>
          <p:cNvPr id="7" name="Picture 2" descr="http://www.intactive.ru/files/07/80/1201338007.jpeg"/>
          <p:cNvPicPr>
            <a:picLocks noChangeAspect="1" noChangeArrowheads="1"/>
          </p:cNvPicPr>
          <p:nvPr/>
        </p:nvPicPr>
        <p:blipFill>
          <a:blip r:embed="rId3"/>
          <a:srcRect l="4881" t="2901" r="24512" b="43961"/>
          <a:stretch>
            <a:fillRect/>
          </a:stretch>
        </p:blipFill>
        <p:spPr bwMode="auto">
          <a:xfrm>
            <a:off x="1500166" y="1357298"/>
            <a:ext cx="2357454" cy="183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Пока ВИЧ инфекция не перешла в стадию </a:t>
            </a:r>
            <a:r>
              <a:rPr lang="ru-RU" dirty="0" err="1" smtClean="0"/>
              <a:t>СПИДа</a:t>
            </a:r>
            <a:r>
              <a:rPr lang="ru-RU" dirty="0" smtClean="0"/>
              <a:t>, инфицированный человек может чувствовать себя хорошо, выглядеть здоровым и даже не подозревать, что заражен, но при этом он может заражать других.</a:t>
            </a:r>
            <a:endParaRPr lang="ru-RU" dirty="0"/>
          </a:p>
        </p:txBody>
      </p:sp>
      <p:pic>
        <p:nvPicPr>
          <p:cNvPr id="15368" name="Picture 8" descr="http://krasnobrodskiy.ucoz.ru/Illustrazii/Kartinki/Plakaty/A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71810"/>
            <a:ext cx="4143404" cy="305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86050" y="4572008"/>
            <a:ext cx="3000396" cy="1214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СПИД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vsesvit-news.info/pictures/1342182759_sp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14290"/>
            <a:ext cx="1214446" cy="91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 useBgFill="1"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5786454"/>
            <a:ext cx="500066" cy="500042"/>
          </a:xfrm>
          <a:prstGeom prst="actionButtonForwardNex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928</TotalTime>
  <Words>850</Words>
  <Application>Microsoft Office PowerPoint</Application>
  <PresentationFormat>Экран (4:3)</PresentationFormat>
  <Paragraphs>68</Paragraphs>
  <Slides>27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ОЧЕНЬ ВАЖНО ЗНАТЬ ОБ ЭТОМ</vt:lpstr>
      <vt:lpstr>Ты наверное уже много знаешь о проблеме, которая во всем мире называется ВИЧ/СПИД</vt:lpstr>
      <vt:lpstr>Презентация PowerPoint</vt:lpstr>
      <vt:lpstr>Презентация PowerPoint</vt:lpstr>
      <vt:lpstr>Презентация PowerPoint</vt:lpstr>
      <vt:lpstr>Так выглядит вирус иммунодефицита человека (стилизованное изображение сечения ВИЧ)</vt:lpstr>
      <vt:lpstr>ВИЧ не летает по воздуху. Он может существовать только в организме человека.</vt:lpstr>
      <vt:lpstr>Презентация PowerPoint</vt:lpstr>
      <vt:lpstr>Презентация PowerPoint</vt:lpstr>
      <vt:lpstr>Презентация PowerPoint</vt:lpstr>
      <vt:lpstr>Заражение вирусом происходит:</vt:lpstr>
      <vt:lpstr>Невозможно заразится ВИЧ:</vt:lpstr>
      <vt:lpstr>Презентация PowerPoint</vt:lpstr>
      <vt:lpstr>ВИЧ-ИНФЕКЦИЯ – ЭТО РЕАЛЬНОСТЬ!</vt:lpstr>
      <vt:lpstr>Презентация PowerPoint</vt:lpstr>
      <vt:lpstr>А́йзек Ази́мов</vt:lpstr>
      <vt:lpstr>Фредди Меркьюри</vt:lpstr>
      <vt:lpstr>Эрик Линн Райт</vt:lpstr>
      <vt:lpstr>Распространённость ВИЧ среди взрослого населения по странам в 2007 году</vt:lpstr>
      <vt:lpstr>ВИЧ-инфекция является одной из наиболее губительных эпидемий в истории человечества.</vt:lpstr>
      <vt:lpstr>Красная лента — символ борьбы со СПИДом, ни одна акция в этой области не обходится сейчас без неё.</vt:lpstr>
      <vt:lpstr>Презентация PowerPoint</vt:lpstr>
      <vt:lpstr>20 МАЯ - ВСЕМИРНЫЙ ДЕНЬ ПАМЯТИ УМЕРШИХ ОТ СПИДа.</vt:lpstr>
      <vt:lpstr>Презентация PowerPoint</vt:lpstr>
      <vt:lpstr>ТВОЙ ЗАВТРАШНИЙ ДЕНЬ ЗАВИСИТ ОТ ТЕБЯ. ЖИВИ ЗДОРОВЫМ!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Павел Ленькин</cp:lastModifiedBy>
  <cp:revision>165</cp:revision>
  <dcterms:created xsi:type="dcterms:W3CDTF">2013-03-31T07:13:17Z</dcterms:created>
  <dcterms:modified xsi:type="dcterms:W3CDTF">2019-11-26T19:52:57Z</dcterms:modified>
</cp:coreProperties>
</file>