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441" r:id="rId3"/>
    <p:sldId id="442" r:id="rId4"/>
    <p:sldId id="258" r:id="rId5"/>
    <p:sldId id="265" r:id="rId6"/>
    <p:sldId id="430" r:id="rId7"/>
    <p:sldId id="261" r:id="rId8"/>
    <p:sldId id="267" r:id="rId9"/>
    <p:sldId id="271" r:id="rId10"/>
    <p:sldId id="273" r:id="rId11"/>
    <p:sldId id="274" r:id="rId12"/>
    <p:sldId id="388" r:id="rId13"/>
    <p:sldId id="399" r:id="rId14"/>
    <p:sldId id="392" r:id="rId15"/>
    <p:sldId id="393" r:id="rId16"/>
    <p:sldId id="39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71BDB-DA46-48E9-AA26-38AA937ADB8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C7FD0B-B12E-4BE0-A32E-6FAA88F66E8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качество</a:t>
          </a:r>
          <a:endParaRPr lang="ru-RU" sz="2400" dirty="0">
            <a:solidFill>
              <a:srgbClr val="002060"/>
            </a:solidFill>
          </a:endParaRPr>
        </a:p>
      </dgm:t>
    </dgm:pt>
    <dgm:pt modelId="{2E2AA86B-5F68-4FE3-82E8-CF4998067D98}" type="parTrans" cxnId="{E48D208B-3EE6-4E3F-ABAC-93F3A7230F51}">
      <dgm:prSet/>
      <dgm:spPr/>
      <dgm:t>
        <a:bodyPr/>
        <a:lstStyle/>
        <a:p>
          <a:endParaRPr lang="ru-RU"/>
        </a:p>
      </dgm:t>
    </dgm:pt>
    <dgm:pt modelId="{3D321E6D-6DCD-48F6-ADD5-E57F3D2A2651}" type="sibTrans" cxnId="{E48D208B-3EE6-4E3F-ABAC-93F3A7230F51}">
      <dgm:prSet/>
      <dgm:spPr/>
      <dgm:t>
        <a:bodyPr/>
        <a:lstStyle/>
        <a:p>
          <a:endParaRPr lang="ru-RU"/>
        </a:p>
      </dgm:t>
    </dgm:pt>
    <dgm:pt modelId="{918D837C-FAD5-41BE-96BE-BBF46A260DFC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управление качеством</a:t>
          </a:r>
          <a:endParaRPr lang="ru-RU" sz="2400" dirty="0">
            <a:solidFill>
              <a:srgbClr val="002060"/>
            </a:solidFill>
          </a:endParaRPr>
        </a:p>
      </dgm:t>
    </dgm:pt>
    <dgm:pt modelId="{57682515-9651-42F7-A829-1C1FC9082DFF}" type="parTrans" cxnId="{7BFD3820-0430-49F6-838A-13DCFEC08DDC}">
      <dgm:prSet/>
      <dgm:spPr/>
      <dgm:t>
        <a:bodyPr/>
        <a:lstStyle/>
        <a:p>
          <a:endParaRPr lang="ru-RU"/>
        </a:p>
      </dgm:t>
    </dgm:pt>
    <dgm:pt modelId="{EBE2C5D8-0116-4630-8540-DDDDFE0AB925}" type="sibTrans" cxnId="{7BFD3820-0430-49F6-838A-13DCFEC08DDC}">
      <dgm:prSet/>
      <dgm:spPr/>
      <dgm:t>
        <a:bodyPr/>
        <a:lstStyle/>
        <a:p>
          <a:endParaRPr lang="ru-RU"/>
        </a:p>
      </dgm:t>
    </dgm:pt>
    <dgm:pt modelId="{87B412B0-47A3-4159-A1A7-245B090A589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качество образования</a:t>
          </a:r>
          <a:endParaRPr lang="ru-RU" sz="2400" dirty="0">
            <a:solidFill>
              <a:srgbClr val="002060"/>
            </a:solidFill>
          </a:endParaRPr>
        </a:p>
      </dgm:t>
    </dgm:pt>
    <dgm:pt modelId="{32EDCB03-886C-45B4-B134-A6F1460F4AD6}" type="parTrans" cxnId="{622005E8-5FAD-4C27-9529-AF4B112A0B1C}">
      <dgm:prSet/>
      <dgm:spPr/>
      <dgm:t>
        <a:bodyPr/>
        <a:lstStyle/>
        <a:p>
          <a:endParaRPr lang="ru-RU"/>
        </a:p>
      </dgm:t>
    </dgm:pt>
    <dgm:pt modelId="{78C93C12-6336-4E11-B992-1A49423CB005}" type="sibTrans" cxnId="{622005E8-5FAD-4C27-9529-AF4B112A0B1C}">
      <dgm:prSet/>
      <dgm:spPr/>
      <dgm:t>
        <a:bodyPr/>
        <a:lstStyle/>
        <a:p>
          <a:endParaRPr lang="ru-RU"/>
        </a:p>
      </dgm:t>
    </dgm:pt>
    <dgm:pt modelId="{093B2776-D16E-4EF9-8589-12911D837D6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управление качеством образования</a:t>
          </a:r>
          <a:endParaRPr lang="ru-RU" sz="2400" dirty="0">
            <a:solidFill>
              <a:srgbClr val="002060"/>
            </a:solidFill>
          </a:endParaRPr>
        </a:p>
      </dgm:t>
    </dgm:pt>
    <dgm:pt modelId="{09306AB7-86F5-4A82-85BA-DEFDB3490E72}" type="parTrans" cxnId="{DA9ABC02-1A79-4E3E-8701-96CC229311F0}">
      <dgm:prSet/>
      <dgm:spPr/>
      <dgm:t>
        <a:bodyPr/>
        <a:lstStyle/>
        <a:p>
          <a:endParaRPr lang="ru-RU"/>
        </a:p>
      </dgm:t>
    </dgm:pt>
    <dgm:pt modelId="{CF8B3D70-22E0-4CE9-AEAC-B2CE882A53CA}" type="sibTrans" cxnId="{DA9ABC02-1A79-4E3E-8701-96CC229311F0}">
      <dgm:prSet/>
      <dgm:spPr/>
      <dgm:t>
        <a:bodyPr/>
        <a:lstStyle/>
        <a:p>
          <a:endParaRPr lang="ru-RU"/>
        </a:p>
      </dgm:t>
    </dgm:pt>
    <dgm:pt modelId="{DECF8ED4-4321-409C-85DE-54BD01742C32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rgbClr val="002060"/>
              </a:solidFill>
            </a:rPr>
            <a:t>система информационного обеспечения управления качеством образования</a:t>
          </a:r>
          <a:endParaRPr lang="ru-RU" sz="2400" dirty="0">
            <a:solidFill>
              <a:srgbClr val="002060"/>
            </a:solidFill>
          </a:endParaRPr>
        </a:p>
      </dgm:t>
    </dgm:pt>
    <dgm:pt modelId="{28AC2C72-7721-442F-9D27-2824B779D489}" type="parTrans" cxnId="{B0E0DCDD-F5C4-45EA-A894-8B82416A4F3E}">
      <dgm:prSet/>
      <dgm:spPr/>
      <dgm:t>
        <a:bodyPr/>
        <a:lstStyle/>
        <a:p>
          <a:endParaRPr lang="ru-RU"/>
        </a:p>
      </dgm:t>
    </dgm:pt>
    <dgm:pt modelId="{9B8EFAFD-6512-4E89-94DB-3CEC2C4D9049}" type="sibTrans" cxnId="{B0E0DCDD-F5C4-45EA-A894-8B82416A4F3E}">
      <dgm:prSet/>
      <dgm:spPr/>
      <dgm:t>
        <a:bodyPr/>
        <a:lstStyle/>
        <a:p>
          <a:endParaRPr lang="ru-RU"/>
        </a:p>
      </dgm:t>
    </dgm:pt>
    <dgm:pt modelId="{BF317735-7CBE-44F9-BA13-620CEF3B940F}" type="pres">
      <dgm:prSet presAssocID="{31D71BDB-DA46-48E9-AA26-38AA937ADB8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9AE4B4-E961-4014-8B8F-CF15E6BFB1B2}" type="pres">
      <dgm:prSet presAssocID="{31D71BDB-DA46-48E9-AA26-38AA937ADB85}" presName="arrow" presStyleLbl="bgShp" presStyleIdx="0" presStyleCnt="1" custScaleX="114527"/>
      <dgm:spPr/>
    </dgm:pt>
    <dgm:pt modelId="{8DB7F94D-5876-4936-894A-0D6A31CCD893}" type="pres">
      <dgm:prSet presAssocID="{31D71BDB-DA46-48E9-AA26-38AA937ADB85}" presName="arrowDiagram5" presStyleCnt="0"/>
      <dgm:spPr/>
    </dgm:pt>
    <dgm:pt modelId="{B8E577DB-0B48-42F1-8424-A7524802387A}" type="pres">
      <dgm:prSet presAssocID="{D3C7FD0B-B12E-4BE0-A32E-6FAA88F66E82}" presName="bullet5a" presStyleLbl="node1" presStyleIdx="0" presStyleCnt="5" custLinFactX="-114211" custLinFactNeighborX="-200000" custLinFactNeighborY="31954"/>
      <dgm:spPr/>
    </dgm:pt>
    <dgm:pt modelId="{84A5A425-5288-44D6-AA58-9A67DD480D42}" type="pres">
      <dgm:prSet presAssocID="{D3C7FD0B-B12E-4BE0-A32E-6FAA88F66E82}" presName="textBox5a" presStyleLbl="revTx" presStyleIdx="0" presStyleCnt="5" custLinFactNeighborX="-4675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747FF-0D83-4568-8B88-A3582C874F37}" type="pres">
      <dgm:prSet presAssocID="{918D837C-FAD5-41BE-96BE-BBF46A260DFC}" presName="bullet5b" presStyleLbl="node1" presStyleIdx="1" presStyleCnt="5" custLinFactX="-87136" custLinFactNeighborX="-100000" custLinFactNeighborY="57842"/>
      <dgm:spPr/>
    </dgm:pt>
    <dgm:pt modelId="{E0BAD40E-30C0-4587-BA4C-2098C781D3DA}" type="pres">
      <dgm:prSet presAssocID="{918D837C-FAD5-41BE-96BE-BBF46A260DFC}" presName="textBox5b" presStyleLbl="revTx" presStyleIdx="1" presStyleCnt="5" custScaleX="122730" custScaleY="81365" custLinFactNeighborX="-1965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0ABED-9AF6-4E1E-9A60-FF5B2254A55F}" type="pres">
      <dgm:prSet presAssocID="{87B412B0-47A3-4159-A1A7-245B090A5892}" presName="bullet5c" presStyleLbl="node1" presStyleIdx="2" presStyleCnt="5" custLinFactX="-65870" custLinFactNeighborX="-100000" custLinFactNeighborY="51037"/>
      <dgm:spPr/>
    </dgm:pt>
    <dgm:pt modelId="{6102F253-85E7-4303-AF9D-9ED46EDF2ED7}" type="pres">
      <dgm:prSet presAssocID="{87B412B0-47A3-4159-A1A7-245B090A5892}" presName="textBox5c" presStyleLbl="revTx" presStyleIdx="2" presStyleCnt="5" custScaleY="79156" custLinFactNeighborX="-272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37853-9BEE-4ADD-AB71-558D0C2B94D2}" type="pres">
      <dgm:prSet presAssocID="{093B2776-D16E-4EF9-8589-12911D837D6D}" presName="bullet5d" presStyleLbl="node1" presStyleIdx="3" presStyleCnt="5" custLinFactNeighborX="-81001" custLinFactNeighborY="23708"/>
      <dgm:spPr/>
    </dgm:pt>
    <dgm:pt modelId="{691F8640-250C-4B81-9F39-857B004C277B}" type="pres">
      <dgm:prSet presAssocID="{093B2776-D16E-4EF9-8589-12911D837D6D}" presName="textBox5d" presStyleLbl="revTx" presStyleIdx="3" presStyleCnt="5" custScaleY="77188" custLinFactNeighborX="-2177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A14A9-8FEC-42F0-8389-971821D499A8}" type="pres">
      <dgm:prSet presAssocID="{DECF8ED4-4321-409C-85DE-54BD01742C32}" presName="bullet5e" presStyleLbl="node1" presStyleIdx="4" presStyleCnt="5" custLinFactNeighborX="-37863" custLinFactNeighborY="-4651"/>
      <dgm:spPr/>
    </dgm:pt>
    <dgm:pt modelId="{0BC9B487-201D-46B1-B26F-2EF7390CA034}" type="pres">
      <dgm:prSet presAssocID="{DECF8ED4-4321-409C-85DE-54BD01742C32}" presName="textBox5e" presStyleLbl="revTx" presStyleIdx="4" presStyleCnt="5" custScaleX="145835" custScaleY="95383" custLinFactNeighborX="12861" custLinFactNeighborY="2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0DCDD-F5C4-45EA-A894-8B82416A4F3E}" srcId="{31D71BDB-DA46-48E9-AA26-38AA937ADB85}" destId="{DECF8ED4-4321-409C-85DE-54BD01742C32}" srcOrd="4" destOrd="0" parTransId="{28AC2C72-7721-442F-9D27-2824B779D489}" sibTransId="{9B8EFAFD-6512-4E89-94DB-3CEC2C4D9049}"/>
    <dgm:cxn modelId="{E69139AB-76B7-4FD9-B03C-4D57D983441E}" type="presOf" srcId="{87B412B0-47A3-4159-A1A7-245B090A5892}" destId="{6102F253-85E7-4303-AF9D-9ED46EDF2ED7}" srcOrd="0" destOrd="0" presId="urn:microsoft.com/office/officeart/2005/8/layout/arrow2"/>
    <dgm:cxn modelId="{7D7D3281-A545-4C38-AA12-D40AD967FB6D}" type="presOf" srcId="{093B2776-D16E-4EF9-8589-12911D837D6D}" destId="{691F8640-250C-4B81-9F39-857B004C277B}" srcOrd="0" destOrd="0" presId="urn:microsoft.com/office/officeart/2005/8/layout/arrow2"/>
    <dgm:cxn modelId="{DA9ABC02-1A79-4E3E-8701-96CC229311F0}" srcId="{31D71BDB-DA46-48E9-AA26-38AA937ADB85}" destId="{093B2776-D16E-4EF9-8589-12911D837D6D}" srcOrd="3" destOrd="0" parTransId="{09306AB7-86F5-4A82-85BA-DEFDB3490E72}" sibTransId="{CF8B3D70-22E0-4CE9-AEAC-B2CE882A53CA}"/>
    <dgm:cxn modelId="{8B7E3CB5-8986-48B9-9C3C-390AD3D83898}" type="presOf" srcId="{D3C7FD0B-B12E-4BE0-A32E-6FAA88F66E82}" destId="{84A5A425-5288-44D6-AA58-9A67DD480D42}" srcOrd="0" destOrd="0" presId="urn:microsoft.com/office/officeart/2005/8/layout/arrow2"/>
    <dgm:cxn modelId="{5509E7AF-2323-46C8-89E1-CE77D84ECC02}" type="presOf" srcId="{31D71BDB-DA46-48E9-AA26-38AA937ADB85}" destId="{BF317735-7CBE-44F9-BA13-620CEF3B940F}" srcOrd="0" destOrd="0" presId="urn:microsoft.com/office/officeart/2005/8/layout/arrow2"/>
    <dgm:cxn modelId="{E48D208B-3EE6-4E3F-ABAC-93F3A7230F51}" srcId="{31D71BDB-DA46-48E9-AA26-38AA937ADB85}" destId="{D3C7FD0B-B12E-4BE0-A32E-6FAA88F66E82}" srcOrd="0" destOrd="0" parTransId="{2E2AA86B-5F68-4FE3-82E8-CF4998067D98}" sibTransId="{3D321E6D-6DCD-48F6-ADD5-E57F3D2A2651}"/>
    <dgm:cxn modelId="{085C352A-16E3-4EB5-ABF8-7E334999AA3F}" type="presOf" srcId="{DECF8ED4-4321-409C-85DE-54BD01742C32}" destId="{0BC9B487-201D-46B1-B26F-2EF7390CA034}" srcOrd="0" destOrd="0" presId="urn:microsoft.com/office/officeart/2005/8/layout/arrow2"/>
    <dgm:cxn modelId="{D30593E1-9477-4981-94BE-46C1293FDECD}" type="presOf" srcId="{918D837C-FAD5-41BE-96BE-BBF46A260DFC}" destId="{E0BAD40E-30C0-4587-BA4C-2098C781D3DA}" srcOrd="0" destOrd="0" presId="urn:microsoft.com/office/officeart/2005/8/layout/arrow2"/>
    <dgm:cxn modelId="{7BFD3820-0430-49F6-838A-13DCFEC08DDC}" srcId="{31D71BDB-DA46-48E9-AA26-38AA937ADB85}" destId="{918D837C-FAD5-41BE-96BE-BBF46A260DFC}" srcOrd="1" destOrd="0" parTransId="{57682515-9651-42F7-A829-1C1FC9082DFF}" sibTransId="{EBE2C5D8-0116-4630-8540-DDDDFE0AB925}"/>
    <dgm:cxn modelId="{622005E8-5FAD-4C27-9529-AF4B112A0B1C}" srcId="{31D71BDB-DA46-48E9-AA26-38AA937ADB85}" destId="{87B412B0-47A3-4159-A1A7-245B090A5892}" srcOrd="2" destOrd="0" parTransId="{32EDCB03-886C-45B4-B134-A6F1460F4AD6}" sibTransId="{78C93C12-6336-4E11-B992-1A49423CB005}"/>
    <dgm:cxn modelId="{1CD62F77-508B-4B0F-A398-BD0508560346}" type="presParOf" srcId="{BF317735-7CBE-44F9-BA13-620CEF3B940F}" destId="{739AE4B4-E961-4014-8B8F-CF15E6BFB1B2}" srcOrd="0" destOrd="0" presId="urn:microsoft.com/office/officeart/2005/8/layout/arrow2"/>
    <dgm:cxn modelId="{53F7D26B-EF47-415C-98AD-F3FB936F99CD}" type="presParOf" srcId="{BF317735-7CBE-44F9-BA13-620CEF3B940F}" destId="{8DB7F94D-5876-4936-894A-0D6A31CCD893}" srcOrd="1" destOrd="0" presId="urn:microsoft.com/office/officeart/2005/8/layout/arrow2"/>
    <dgm:cxn modelId="{25F418C5-1F95-428A-BE67-94ECD44CAAEE}" type="presParOf" srcId="{8DB7F94D-5876-4936-894A-0D6A31CCD893}" destId="{B8E577DB-0B48-42F1-8424-A7524802387A}" srcOrd="0" destOrd="0" presId="urn:microsoft.com/office/officeart/2005/8/layout/arrow2"/>
    <dgm:cxn modelId="{CA10D82C-5D7A-4D35-AB08-6A7A91F92E9A}" type="presParOf" srcId="{8DB7F94D-5876-4936-894A-0D6A31CCD893}" destId="{84A5A425-5288-44D6-AA58-9A67DD480D42}" srcOrd="1" destOrd="0" presId="urn:microsoft.com/office/officeart/2005/8/layout/arrow2"/>
    <dgm:cxn modelId="{A2CD7C84-FEF9-4DDD-A218-D5F00943D4A5}" type="presParOf" srcId="{8DB7F94D-5876-4936-894A-0D6A31CCD893}" destId="{A4B747FF-0D83-4568-8B88-A3582C874F37}" srcOrd="2" destOrd="0" presId="urn:microsoft.com/office/officeart/2005/8/layout/arrow2"/>
    <dgm:cxn modelId="{C06466CB-23D4-44C8-8BD1-78395EA75153}" type="presParOf" srcId="{8DB7F94D-5876-4936-894A-0D6A31CCD893}" destId="{E0BAD40E-30C0-4587-BA4C-2098C781D3DA}" srcOrd="3" destOrd="0" presId="urn:microsoft.com/office/officeart/2005/8/layout/arrow2"/>
    <dgm:cxn modelId="{EFA03F37-3525-460E-A0B2-724A7BC9183D}" type="presParOf" srcId="{8DB7F94D-5876-4936-894A-0D6A31CCD893}" destId="{D1B0ABED-9AF6-4E1E-9A60-FF5B2254A55F}" srcOrd="4" destOrd="0" presId="urn:microsoft.com/office/officeart/2005/8/layout/arrow2"/>
    <dgm:cxn modelId="{1401952A-5F97-4273-AB43-C41A6F5B8FF3}" type="presParOf" srcId="{8DB7F94D-5876-4936-894A-0D6A31CCD893}" destId="{6102F253-85E7-4303-AF9D-9ED46EDF2ED7}" srcOrd="5" destOrd="0" presId="urn:microsoft.com/office/officeart/2005/8/layout/arrow2"/>
    <dgm:cxn modelId="{C1FE05B0-DFEA-489D-8228-B6A9E593ACF2}" type="presParOf" srcId="{8DB7F94D-5876-4936-894A-0D6A31CCD893}" destId="{4F737853-9BEE-4ADD-AB71-558D0C2B94D2}" srcOrd="6" destOrd="0" presId="urn:microsoft.com/office/officeart/2005/8/layout/arrow2"/>
    <dgm:cxn modelId="{BAA5E2D8-B6DB-4F41-9F69-07D498AD4436}" type="presParOf" srcId="{8DB7F94D-5876-4936-894A-0D6A31CCD893}" destId="{691F8640-250C-4B81-9F39-857B004C277B}" srcOrd="7" destOrd="0" presId="urn:microsoft.com/office/officeart/2005/8/layout/arrow2"/>
    <dgm:cxn modelId="{25B4905A-012C-44BB-BF7D-6C1C9D477572}" type="presParOf" srcId="{8DB7F94D-5876-4936-894A-0D6A31CCD893}" destId="{87BA14A9-8FEC-42F0-8389-971821D499A8}" srcOrd="8" destOrd="0" presId="urn:microsoft.com/office/officeart/2005/8/layout/arrow2"/>
    <dgm:cxn modelId="{296DE264-7E64-4F1F-821D-66488EFBAFC2}" type="presParOf" srcId="{8DB7F94D-5876-4936-894A-0D6A31CCD893}" destId="{0BC9B487-201D-46B1-B26F-2EF7390CA034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AE4B4-E961-4014-8B8F-CF15E6BFB1B2}">
      <dsp:nvSpPr>
        <dsp:cNvPr id="0" name=""/>
        <dsp:cNvSpPr/>
      </dsp:nvSpPr>
      <dsp:spPr>
        <a:xfrm>
          <a:off x="9" y="0"/>
          <a:ext cx="11874480" cy="648017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577DB-0B48-42F1-8424-A7524802387A}">
      <dsp:nvSpPr>
        <dsp:cNvPr id="0" name=""/>
        <dsp:cNvSpPr/>
      </dsp:nvSpPr>
      <dsp:spPr>
        <a:xfrm>
          <a:off x="1025085" y="4894858"/>
          <a:ext cx="238470" cy="23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5A425-5288-44D6-AA58-9A67DD480D42}">
      <dsp:nvSpPr>
        <dsp:cNvPr id="0" name=""/>
        <dsp:cNvSpPr/>
      </dsp:nvSpPr>
      <dsp:spPr>
        <a:xfrm>
          <a:off x="1258614" y="4937893"/>
          <a:ext cx="1358244" cy="154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6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качество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1258614" y="4937893"/>
        <a:ext cx="1358244" cy="1542281"/>
      </dsp:txXfrm>
    </dsp:sp>
    <dsp:sp modelId="{A4B747FF-0D83-4568-8B88-A3582C874F37}">
      <dsp:nvSpPr>
        <dsp:cNvPr id="0" name=""/>
        <dsp:cNvSpPr/>
      </dsp:nvSpPr>
      <dsp:spPr>
        <a:xfrm>
          <a:off x="2366736" y="3794252"/>
          <a:ext cx="373258" cy="3732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AD40E-30C0-4587-BA4C-2098C781D3DA}">
      <dsp:nvSpPr>
        <dsp:cNvPr id="0" name=""/>
        <dsp:cNvSpPr/>
      </dsp:nvSpPr>
      <dsp:spPr>
        <a:xfrm>
          <a:off x="2717935" y="4017969"/>
          <a:ext cx="2112348" cy="2209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782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управление качеством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717935" y="4017969"/>
        <a:ext cx="2112348" cy="2209217"/>
      </dsp:txXfrm>
    </dsp:sp>
    <dsp:sp modelId="{D1B0ABED-9AF6-4E1E-9A60-FF5B2254A55F}">
      <dsp:nvSpPr>
        <dsp:cNvPr id="0" name=""/>
        <dsp:cNvSpPr/>
      </dsp:nvSpPr>
      <dsp:spPr>
        <a:xfrm>
          <a:off x="3898663" y="2843477"/>
          <a:ext cx="497677" cy="497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2F253-85E7-4303-AF9D-9ED46EDF2ED7}">
      <dsp:nvSpPr>
        <dsp:cNvPr id="0" name=""/>
        <dsp:cNvSpPr/>
      </dsp:nvSpPr>
      <dsp:spPr>
        <a:xfrm>
          <a:off x="4426905" y="3217871"/>
          <a:ext cx="2001078" cy="288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70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качество образования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4426905" y="3217871"/>
        <a:ext cx="2001078" cy="2882749"/>
      </dsp:txXfrm>
    </dsp:sp>
    <dsp:sp modelId="{4F737853-9BEE-4ADD-AB71-558D0C2B94D2}">
      <dsp:nvSpPr>
        <dsp:cNvPr id="0" name=""/>
        <dsp:cNvSpPr/>
      </dsp:nvSpPr>
      <dsp:spPr>
        <a:xfrm>
          <a:off x="6131959" y="1969444"/>
          <a:ext cx="642833" cy="642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F8640-250C-4B81-9F39-857B004C277B}">
      <dsp:nvSpPr>
        <dsp:cNvPr id="0" name=""/>
        <dsp:cNvSpPr/>
      </dsp:nvSpPr>
      <dsp:spPr>
        <a:xfrm>
          <a:off x="6522477" y="2633674"/>
          <a:ext cx="2073656" cy="3351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62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управление качеством образования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6522477" y="2633674"/>
        <a:ext cx="2073656" cy="3351284"/>
      </dsp:txXfrm>
    </dsp:sp>
    <dsp:sp modelId="{87BA14A9-8FEC-42F0-8389-971821D499A8}">
      <dsp:nvSpPr>
        <dsp:cNvPr id="0" name=""/>
        <dsp:cNvSpPr/>
      </dsp:nvSpPr>
      <dsp:spPr>
        <a:xfrm>
          <a:off x="8328053" y="1263123"/>
          <a:ext cx="819094" cy="819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9B487-201D-46B1-B26F-2EF7390CA034}">
      <dsp:nvSpPr>
        <dsp:cNvPr id="0" name=""/>
        <dsp:cNvSpPr/>
      </dsp:nvSpPr>
      <dsp:spPr>
        <a:xfrm>
          <a:off x="8839196" y="1930969"/>
          <a:ext cx="3024116" cy="454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402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система информационного обеспечения управления качеством образования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8839196" y="1930969"/>
        <a:ext cx="3024116" cy="45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E24F-06D9-47F6-BF00-9965A7E26C89}" type="datetimeFigureOut">
              <a:rPr lang="ru-RU" smtClean="0"/>
              <a:t>27.07.2020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37AF5-1951-4EE8-8820-15CDD8C8B1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7AF5-1951-4EE8-8820-15CDD8C8B1B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86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61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7B46-6475-490F-ADB9-5B877B443313}" type="datetime1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7C71-45E9-431E-ACE4-91A738F8B732}" type="datetime1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25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2571-369E-4B5F-91FE-B87BA55A9370}" type="datetime1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6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43BB-8175-4895-A58A-FED8740FE3BA}" type="datetime1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7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478-3C9F-4AF3-9704-8F7C90D3D5B4}" type="datetime1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55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EA40-3476-405F-A5BA-8F6A4E4364DB}" type="datetime1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0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A9C9-C189-49D5-A967-D0580E61D46D}" type="datetime1">
              <a:rPr lang="ru-RU" smtClean="0"/>
              <a:t>27.07.2020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9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6240C-2328-49F1-A1FF-41B3CEBA1C41}" type="datetime1">
              <a:rPr lang="ru-RU" smtClean="0"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0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016A-3618-42F6-AC33-DEAEE4222122}" type="datetime1">
              <a:rPr lang="ru-RU" smtClean="0"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8C1E-D737-4497-809D-B47D96468FD9}" type="datetime1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5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1921-9208-495E-AE96-65F73D79C43F}" type="datetime1">
              <a:rPr lang="ru-RU" smtClean="0"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9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67F5-7E5A-440A-B9B7-79154E9CF8F4}" type="datetime1">
              <a:rPr lang="ru-RU" smtClean="0"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D4A3-65C3-42B0-A9C8-68B18F128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0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0" y="1460500"/>
            <a:ext cx="10401300" cy="31241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Система информационного обеспечения </a:t>
            </a:r>
            <a:br>
              <a:rPr 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управления качеством образования </a:t>
            </a:r>
            <a:br>
              <a:rPr lang="ru-RU" sz="44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4400" b="1" dirty="0" smtClean="0">
                <a:solidFill>
                  <a:srgbClr val="C00000"/>
                </a:solidFill>
                <a:latin typeface="+mn-lt"/>
              </a:rPr>
              <a:t>в рамках ВСОКО</a:t>
            </a:r>
            <a:endParaRPr lang="ru-RU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23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Карта мониторинга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</a:rPr>
            </a:b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833381"/>
              </p:ext>
            </p:extLst>
          </p:nvPr>
        </p:nvGraphicFramePr>
        <p:xfrm>
          <a:off x="393405" y="2169044"/>
          <a:ext cx="11387468" cy="17098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560"/>
                <a:gridCol w="600754"/>
                <a:gridCol w="701114"/>
                <a:gridCol w="701822"/>
                <a:gridCol w="798649"/>
                <a:gridCol w="1001492"/>
                <a:gridCol w="1374667"/>
                <a:gridCol w="1029763"/>
                <a:gridCol w="1340035"/>
                <a:gridCol w="1342863"/>
                <a:gridCol w="1393749"/>
              </a:tblGrid>
              <a:tr h="732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Название мониторинга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Цель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Задачи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Объект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Предмет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Инструментарий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Обработка, хранение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Способы представления результатов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Управленческие решения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Технологическая карта мониторинга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5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ВСОКО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</a:rPr>
            </a:b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551618"/>
              </p:ext>
            </p:extLst>
          </p:nvPr>
        </p:nvGraphicFramePr>
        <p:xfrm>
          <a:off x="838198" y="1392865"/>
          <a:ext cx="10751289" cy="4660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916"/>
                <a:gridCol w="845303"/>
                <a:gridCol w="846433"/>
                <a:gridCol w="846433"/>
                <a:gridCol w="845303"/>
                <a:gridCol w="846433"/>
                <a:gridCol w="846433"/>
                <a:gridCol w="845303"/>
                <a:gridCol w="846433"/>
                <a:gridCol w="846433"/>
                <a:gridCol w="846433"/>
                <a:gridCol w="846433"/>
              </a:tblGrid>
              <a:tr h="15451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Содержание информации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1">
                  <a:txBody>
                    <a:bodyPr/>
                    <a:lstStyle/>
                    <a:p>
                      <a:pPr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Когда, кто собирает, анализирует информацию и принимает управленческие решения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7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август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сентябрь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октябрь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ноябрь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декабрь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январь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февраль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март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апрель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май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июнь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81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мониторинг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оценки ИОД обучающихся по предметам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Председатель метод объединения. Стартовая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Председатель метод объединения</a:t>
                      </a:r>
                    </a:p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Председатель метод объединения</a:t>
                      </a:r>
                    </a:p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09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Внутренний мониторинг метапредметной обученности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Методист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Методист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Методист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3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динамики развития детей с ОВЗ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Зам дир по УВР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Зам дир по УВР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Зам дир по УВР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Зам дир по УВР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445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4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4664"/>
            <a:ext cx="91440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16689" y="274638"/>
            <a:ext cx="1140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Технологическая карта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мониторинга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6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Процедуры оценки индивидуальных образовательных результатов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3900" y="1905000"/>
            <a:ext cx="3098800" cy="952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предметные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35500" y="1905000"/>
            <a:ext cx="3149600" cy="952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метапредметные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4917" y="3384627"/>
            <a:ext cx="3098800" cy="1583980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проверочные работы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97900" y="1905000"/>
            <a:ext cx="3098800" cy="952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личностные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08584" y="3406660"/>
            <a:ext cx="3579145" cy="159499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rgbClr val="002060"/>
                </a:solidFill>
              </a:rPr>
              <a:t>неперсонифицированные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мониторинговые  исследования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24733" y="3472763"/>
            <a:ext cx="3721100" cy="1528896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индивидуальный проект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ИКТ-компетентность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комплексная работа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202496" y="2857500"/>
            <a:ext cx="7804" cy="59078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247441" y="2857500"/>
            <a:ext cx="13159" cy="52467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0190602" y="2857500"/>
            <a:ext cx="7498" cy="52467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Метапредметные результаты. 5 класс. Стандартизированные материалы. Варианты 1, 2. ФГОС обложка кни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" b="6944"/>
          <a:stretch>
            <a:fillRect/>
          </a:stretch>
        </p:blipFill>
        <p:spPr bwMode="auto">
          <a:xfrm>
            <a:off x="5755698" y="5100756"/>
            <a:ext cx="883255" cy="11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81" y="5100757"/>
            <a:ext cx="767900" cy="1193627"/>
          </a:xfrm>
          <a:prstGeom prst="rect">
            <a:avLst/>
          </a:prstGeom>
        </p:spPr>
      </p:pic>
      <p:pic>
        <p:nvPicPr>
          <p:cNvPr id="20" name="Объект 3"/>
          <p:cNvPicPr>
            <a:picLocks noChangeAspect="1"/>
          </p:cNvPicPr>
          <p:nvPr/>
        </p:nvPicPr>
        <p:blipFill>
          <a:blip r:embed="rId4"/>
          <a:srcRect r="6870"/>
          <a:stretch>
            <a:fillRect/>
          </a:stretch>
        </p:blipFill>
        <p:spPr>
          <a:xfrm>
            <a:off x="9709397" y="5098150"/>
            <a:ext cx="842769" cy="1196235"/>
          </a:xfrm>
          <a:prstGeom prst="rect">
            <a:avLst/>
          </a:prstGeom>
        </p:spPr>
      </p:pic>
      <p:sp>
        <p:nvSpPr>
          <p:cNvPr id="1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9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Инструментарий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401506"/>
              </p:ext>
            </p:extLst>
          </p:nvPr>
        </p:nvGraphicFramePr>
        <p:xfrm>
          <a:off x="682905" y="1397001"/>
          <a:ext cx="10972802" cy="4726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808"/>
                <a:gridCol w="4143738"/>
                <a:gridCol w="3449256"/>
              </a:tblGrid>
              <a:tr h="3227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Образовательный результат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10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предметный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C00000"/>
                          </a:solidFill>
                        </a:rPr>
                        <a:t>метапредметный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личностный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588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Контрольно-измерительные материалы </a:t>
                      </a: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для: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стартовой диагностики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тематической диагностики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итоговой диагностики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Комплексная работа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Программа организации и оценки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 проектной </a:t>
                      </a: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деятельности</a:t>
                      </a: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baseline="0" dirty="0" smtClean="0">
                          <a:solidFill>
                            <a:srgbClr val="002060"/>
                          </a:solidFill>
                        </a:rPr>
                        <a:t>Работа по оценке ИКТ-компетентности обучающихся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Методика диагностики личностного роста </a:t>
                      </a:r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Методика оценки мотивации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0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Формы фиксации результатов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99528"/>
              </p:ext>
            </p:extLst>
          </p:nvPr>
        </p:nvGraphicFramePr>
        <p:xfrm>
          <a:off x="648182" y="1417638"/>
          <a:ext cx="10880202" cy="4102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213"/>
                <a:gridCol w="3980846"/>
                <a:gridCol w="3397143"/>
              </a:tblGrid>
              <a:tr h="39549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Образовательный результат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118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предметный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C00000"/>
                          </a:solidFill>
                        </a:rPr>
                        <a:t>метапредметный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личностный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2495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4" t="14113" r="25449"/>
          <a:stretch>
            <a:fillRect/>
          </a:stretch>
        </p:blipFill>
        <p:spPr bwMode="auto">
          <a:xfrm>
            <a:off x="8797584" y="2748666"/>
            <a:ext cx="227806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88" y="2748666"/>
            <a:ext cx="24320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2748666"/>
            <a:ext cx="2419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474562" y="274638"/>
            <a:ext cx="113084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+mn-lt"/>
              </a:rPr>
              <a:t>Формы представления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и хранения результатов 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39510"/>
              </p:ext>
            </p:extLst>
          </p:nvPr>
        </p:nvGraphicFramePr>
        <p:xfrm>
          <a:off x="729205" y="1397002"/>
          <a:ext cx="10799181" cy="472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509"/>
                <a:gridCol w="4201610"/>
                <a:gridCol w="3264062"/>
              </a:tblGrid>
              <a:tr h="38287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Образовательный результат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891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предметный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C00000"/>
                          </a:solidFill>
                        </a:rPr>
                        <a:t>метапредметный</a:t>
                      </a:r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личностный 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45606">
                <a:tc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859" name="Содержимое 3" descr="инт 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r="4733"/>
          <a:stretch>
            <a:fillRect/>
          </a:stretch>
        </p:blipFill>
        <p:spPr bwMode="auto">
          <a:xfrm>
            <a:off x="8534831" y="2808891"/>
            <a:ext cx="2500312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Содержимое 4" descr="Форма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87" y="3064163"/>
            <a:ext cx="2333625" cy="208121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358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15" y="3064163"/>
            <a:ext cx="2500312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22045" y="6341598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27000" y="58737"/>
          <a:ext cx="1187450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16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Качество 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</a:rPr>
            </a:b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0402" y="2032676"/>
            <a:ext cx="65214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это совокупность свойств и характеристик объекта, относящихся к его способности удовлетворять установленные или предполагаемые потребности</a:t>
            </a:r>
          </a:p>
          <a:p>
            <a:pPr algn="just"/>
            <a:endParaRPr lang="ru-RU" sz="2800" i="1" dirty="0">
              <a:solidFill>
                <a:srgbClr val="002060"/>
              </a:solidFill>
              <a:latin typeface="Calibri" panose="020F0502020204030204" pitchFamily="34" charset="0"/>
              <a:cs typeface="Courier New" pitchFamily="49" charset="0"/>
            </a:endParaRP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А. </a:t>
            </a:r>
            <a:r>
              <a:rPr lang="ru-RU" sz="20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ourier New" pitchFamily="49" charset="0"/>
              </a:rPr>
              <a:t>Гличев</a:t>
            </a:r>
            <a:endParaRPr lang="ru-RU" sz="2000" i="1" dirty="0" smtClean="0">
              <a:solidFill>
                <a:srgbClr val="002060"/>
              </a:solidFill>
              <a:latin typeface="Calibri" panose="020F0502020204030204" pitchFamily="34" charset="0"/>
              <a:cs typeface="Courier New" pitchFamily="49" charset="0"/>
            </a:endParaRPr>
          </a:p>
          <a:p>
            <a:pPr algn="r"/>
            <a:r>
              <a:rPr lang="ru-RU" sz="2000" i="1" dirty="0">
                <a:solidFill>
                  <a:srgbClr val="002060"/>
                </a:solidFill>
              </a:rPr>
              <a:t>доктора экономических наук, </a:t>
            </a:r>
            <a:r>
              <a:rPr lang="ru-RU" sz="2000" i="1" dirty="0" smtClean="0">
                <a:solidFill>
                  <a:srgbClr val="002060"/>
                </a:solidFill>
              </a:rPr>
              <a:t>профессор,</a:t>
            </a:r>
          </a:p>
          <a:p>
            <a:pPr algn="r"/>
            <a:r>
              <a:rPr lang="ru-RU" sz="2000" i="1" dirty="0" smtClean="0">
                <a:solidFill>
                  <a:srgbClr val="002060"/>
                </a:solidFill>
              </a:rPr>
              <a:t> Академик </a:t>
            </a:r>
            <a:r>
              <a:rPr lang="ru-RU" sz="2000" i="1" dirty="0">
                <a:solidFill>
                  <a:srgbClr val="002060"/>
                </a:solidFill>
              </a:rPr>
              <a:t>Академии проблем качества</a:t>
            </a:r>
            <a:endParaRPr lang="ru-RU" sz="2000" i="1" dirty="0" smtClean="0">
              <a:solidFill>
                <a:srgbClr val="002060"/>
              </a:solidFill>
              <a:cs typeface="Courier New" pitchFamily="49" charset="0"/>
            </a:endParaRPr>
          </a:p>
          <a:p>
            <a:pPr algn="r"/>
            <a:endParaRPr lang="ru-RU" sz="1600" dirty="0" smtClean="0">
              <a:solidFill>
                <a:srgbClr val="002060"/>
              </a:solidFill>
              <a:latin typeface="Calibri" panose="020F0502020204030204" pitchFamily="34" charset="0"/>
              <a:cs typeface="Courier New" pitchFamily="49" charset="0"/>
            </a:endParaRPr>
          </a:p>
          <a:p>
            <a:pPr algn="just"/>
            <a:endParaRPr lang="ru-RU" sz="2800" i="1" dirty="0" smtClean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  <a:p>
            <a:pPr algn="just"/>
            <a:endParaRPr lang="ru-RU" sz="2800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3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1" y="1685783"/>
            <a:ext cx="2184400" cy="3151777"/>
          </a:xfrm>
          <a:prstGeom prst="rect">
            <a:avLst/>
          </a:prstGeom>
        </p:spPr>
      </p:pic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4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24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Всеобщее управление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качеством </a:t>
            </a:r>
            <a:br>
              <a:rPr lang="ru-RU" b="1" dirty="0">
                <a:solidFill>
                  <a:srgbClr val="C00000"/>
                </a:solidFill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</a:rPr>
              <a:t>То</a:t>
            </a:r>
            <a:r>
              <a:rPr lang="en-US" b="1" dirty="0" err="1">
                <a:solidFill>
                  <a:srgbClr val="C00000"/>
                </a:solidFill>
                <a:latin typeface="+mn-lt"/>
              </a:rPr>
              <a:t>tal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 Quality 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Management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5700" y="1927289"/>
            <a:ext cx="1066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Главная идея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Усовершенствовать: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качество </a:t>
            </a:r>
            <a:r>
              <a:rPr lang="ru-RU" sz="2800" dirty="0">
                <a:solidFill>
                  <a:srgbClr val="002060"/>
                </a:solidFill>
              </a:rPr>
              <a:t>продукции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качество </a:t>
            </a:r>
            <a:r>
              <a:rPr lang="ru-RU" sz="2800" dirty="0">
                <a:solidFill>
                  <a:srgbClr val="002060"/>
                </a:solidFill>
              </a:rPr>
              <a:t>организации процессов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уровень </a:t>
            </a:r>
            <a:r>
              <a:rPr lang="ru-RU" sz="2800" dirty="0">
                <a:solidFill>
                  <a:srgbClr val="002060"/>
                </a:solidFill>
              </a:rPr>
              <a:t>квалификации персонала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155700" y="4436051"/>
            <a:ext cx="3931047" cy="1566466"/>
            <a:chOff x="1155700" y="4436051"/>
            <a:chExt cx="3931047" cy="156646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06"/>
            <a:stretch/>
          </p:blipFill>
          <p:spPr>
            <a:xfrm>
              <a:off x="1155700" y="4436051"/>
              <a:ext cx="3931047" cy="1566466"/>
            </a:xfrm>
            <a:prstGeom prst="rect">
              <a:avLst/>
            </a:prstGeom>
          </p:spPr>
        </p:pic>
        <p:sp>
          <p:nvSpPr>
            <p:cNvPr id="9" name="Скругленный прямоугольник 8"/>
            <p:cNvSpPr/>
            <p:nvPr/>
          </p:nvSpPr>
          <p:spPr>
            <a:xfrm rot="18981750">
              <a:off x="2386842" y="4929640"/>
              <a:ext cx="965200" cy="23347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911776" y="4247200"/>
            <a:ext cx="3931047" cy="1755317"/>
            <a:chOff x="6911776" y="4247200"/>
            <a:chExt cx="3931047" cy="175531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06"/>
            <a:stretch/>
          </p:blipFill>
          <p:spPr>
            <a:xfrm>
              <a:off x="6911776" y="4436051"/>
              <a:ext cx="3931047" cy="1566466"/>
            </a:xfrm>
            <a:prstGeom prst="rect">
              <a:avLst/>
            </a:prstGeom>
          </p:spPr>
        </p:pic>
        <p:sp>
          <p:nvSpPr>
            <p:cNvPr id="10" name="Стрелка вправо 9"/>
            <p:cNvSpPr/>
            <p:nvPr/>
          </p:nvSpPr>
          <p:spPr>
            <a:xfrm rot="12271508">
              <a:off x="7145229" y="4247200"/>
              <a:ext cx="1016000" cy="37770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0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224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Международные стандарты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18709" y="1676193"/>
            <a:ext cx="2657030" cy="954107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ISO 9000</a:t>
            </a:r>
            <a:endParaRPr lang="ru-RU" sz="28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1987 г</a:t>
            </a:r>
            <a:endParaRPr lang="ru-RU" sz="28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6248" y="2456688"/>
            <a:ext cx="2657030" cy="954107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ISO 9000</a:t>
            </a:r>
            <a:endParaRPr lang="ru-RU" sz="28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2000 г</a:t>
            </a:r>
            <a:endParaRPr lang="ru-RU" sz="28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93284" y="4128850"/>
            <a:ext cx="2657030" cy="954107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ISO 900</a:t>
            </a:r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1</a:t>
            </a:r>
          </a:p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2015 г</a:t>
            </a:r>
            <a:endParaRPr lang="ru-RU" sz="28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982200" y="4660112"/>
            <a:ext cx="1689100" cy="954107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endParaRPr lang="ru-RU" sz="28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ГОСТ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4670" y="3088413"/>
            <a:ext cx="5387530" cy="3012428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marR="28575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управленческой деятельности руководства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8575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обеспечения ресурсами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8575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жизненного цикла продукции</a:t>
            </a:r>
            <a:endParaRPr lang="ru-RU" sz="2400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8575" lvl="0" indent="-342900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процессы измерения, анализа и улучшения</a:t>
            </a:r>
            <a:endParaRPr lang="ru-RU" sz="24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6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Качество образования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705729"/>
            <a:ext cx="10795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комплексная характеристика </a:t>
            </a:r>
            <a:r>
              <a:rPr lang="ru-RU" sz="2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образовательной деятельности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и </a:t>
            </a:r>
            <a:r>
              <a:rPr lang="ru-RU" sz="2800" b="1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подготовки обучающегося</a:t>
            </a:r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, выражающая степень их соответствия </a:t>
            </a:r>
            <a:r>
              <a:rPr lang="ru-RU" sz="2800" b="1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федеральным государственным образовательным стандартам</a:t>
            </a:r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, образовательным стандартам, федеральным государственным требованиям и (или) </a:t>
            </a:r>
            <a:r>
              <a:rPr lang="ru-RU" sz="2800" b="1" i="1" u="sng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потребностям физического или юридического лица</a:t>
            </a:r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, в интересах которого осуществляется образовательная деятельность, в том числе степень достижения планируемых результатов образовательной программы</a:t>
            </a:r>
          </a:p>
          <a:p>
            <a:pPr algn="just"/>
            <a:endParaRPr lang="ru-RU" sz="1400" b="0" i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algn="r"/>
            <a:r>
              <a:rPr lang="ru-RU" sz="1600" i="1" dirty="0">
                <a:hlinkClick r:id="rId2"/>
              </a:rPr>
              <a:t>Федеральный закон от 29.12.2012 N 273-ФЗ (ред. от 29.07.2017) "Об образовании в Российской </a:t>
            </a:r>
            <a:r>
              <a:rPr lang="ru-RU" sz="1600" i="1" dirty="0" smtClean="0">
                <a:hlinkClick r:id="rId2"/>
              </a:rPr>
              <a:t>Федерации«</a:t>
            </a:r>
            <a:r>
              <a:rPr lang="ru-RU" sz="1600" i="1" dirty="0" smtClean="0"/>
              <a:t> Статья 2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0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Качество образования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2500" y="1934666"/>
            <a:ext cx="4572000" cy="954107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образовательная деятельность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7500" y="1934666"/>
            <a:ext cx="4572000" cy="954107"/>
          </a:xfrm>
          <a:prstGeom prst="rect">
            <a:avLst/>
          </a:prstGeom>
          <a:ln w="25400">
            <a:solidFill>
              <a:srgbClr val="C0000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подготовка </a:t>
            </a:r>
          </a:p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обучающегося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3787888"/>
            <a:ext cx="2438400" cy="523220"/>
          </a:xfrm>
          <a:prstGeom prst="rect">
            <a:avLst/>
          </a:prstGeom>
          <a:ln w="25400">
            <a:solidFill>
              <a:srgbClr val="00206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ФГОС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0100" y="3787888"/>
            <a:ext cx="2476500" cy="523220"/>
          </a:xfrm>
          <a:prstGeom prst="rect">
            <a:avLst/>
          </a:prstGeom>
          <a:ln w="25400">
            <a:solidFill>
              <a:srgbClr val="00206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потребности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38900" y="3785391"/>
            <a:ext cx="2438400" cy="523220"/>
          </a:xfrm>
          <a:prstGeom prst="rect">
            <a:avLst/>
          </a:prstGeom>
          <a:ln w="25400">
            <a:solidFill>
              <a:srgbClr val="00206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ФГОС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169400" y="3787888"/>
            <a:ext cx="2476500" cy="523220"/>
          </a:xfrm>
          <a:prstGeom prst="rect">
            <a:avLst/>
          </a:prstGeom>
          <a:ln w="25400">
            <a:solidFill>
              <a:srgbClr val="002060"/>
            </a:solidFill>
            <a:rou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потребности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8500" y="1253212"/>
            <a:ext cx="5715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238500" y="1253212"/>
            <a:ext cx="0" cy="6627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953500" y="1253212"/>
            <a:ext cx="0" cy="66278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651000" y="3296375"/>
            <a:ext cx="2927350" cy="208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38300" y="3291797"/>
            <a:ext cx="12700" cy="49359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8350" y="3296375"/>
            <a:ext cx="12700" cy="49359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394950" y="3314916"/>
            <a:ext cx="12700" cy="49359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70800" y="3319622"/>
            <a:ext cx="12700" cy="493594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670800" y="3314916"/>
            <a:ext cx="2736850" cy="915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238500" y="2888773"/>
            <a:ext cx="0" cy="4005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8953500" y="2895848"/>
            <a:ext cx="0" cy="4005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Мониторинг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364214"/>
            <a:ext cx="10795000" cy="499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2645" algn="just">
              <a:lnSpc>
                <a:spcPct val="120089"/>
              </a:lnSpc>
              <a:spcBef>
                <a:spcPts val="500"/>
              </a:spcBef>
              <a:buClr>
                <a:srgbClr val="000000"/>
              </a:buClr>
              <a:buSzPct val="167264"/>
            </a:pPr>
            <a:r>
              <a:rPr lang="ru-RU" sz="2800" dirty="0">
                <a:solidFill>
                  <a:srgbClr val="002060"/>
                </a:solidFill>
              </a:rPr>
              <a:t>Мониторинг системы образования представляет собой </a:t>
            </a:r>
            <a:r>
              <a:rPr lang="ru-RU" sz="2800" b="1" dirty="0">
                <a:solidFill>
                  <a:srgbClr val="C00000"/>
                </a:solidFill>
              </a:rPr>
              <a:t>систематическое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стандартизированное </a:t>
            </a:r>
            <a:r>
              <a:rPr lang="ru-RU" sz="2800" b="1" dirty="0">
                <a:solidFill>
                  <a:srgbClr val="C00000"/>
                </a:solidFill>
              </a:rPr>
              <a:t>наблюдение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за </a:t>
            </a:r>
            <a:r>
              <a:rPr lang="ru-RU" sz="2800" b="1" dirty="0">
                <a:solidFill>
                  <a:srgbClr val="C00000"/>
                </a:solidFill>
              </a:rPr>
              <a:t>состоянием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образования и </a:t>
            </a:r>
            <a:r>
              <a:rPr lang="ru-RU" sz="2800" b="1" dirty="0">
                <a:solidFill>
                  <a:srgbClr val="C00000"/>
                </a:solidFill>
              </a:rPr>
              <a:t>динамикой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изменений его результатов, условиями осуществления образовательной деятельности, контингентом обучающихся, учебными и </a:t>
            </a:r>
            <a:r>
              <a:rPr lang="ru-RU" sz="2800" dirty="0" err="1">
                <a:solidFill>
                  <a:srgbClr val="002060"/>
                </a:solidFill>
              </a:rPr>
              <a:t>внеучебными</a:t>
            </a:r>
            <a:r>
              <a:rPr lang="ru-RU" sz="2800" dirty="0">
                <a:solidFill>
                  <a:srgbClr val="002060"/>
                </a:solidFill>
              </a:rPr>
              <a:t> достижениями обучающихся, профессиональными достижениями выпускников организаций, осуществляющих образовательную деятельность, состоянием сети организаций, осуществляющих образовательную деятельность.</a:t>
            </a:r>
          </a:p>
          <a:p>
            <a:pPr algn="r"/>
            <a:r>
              <a:rPr lang="ru-RU" sz="1600" i="1" dirty="0" smtClean="0">
                <a:hlinkClick r:id="rId2"/>
              </a:rPr>
              <a:t>Федеральный </a:t>
            </a:r>
            <a:r>
              <a:rPr lang="ru-RU" sz="1600" i="1" dirty="0">
                <a:hlinkClick r:id="rId2"/>
              </a:rPr>
              <a:t>закон от 29.12.2012 N 273-ФЗ (ред. от 29.07.2017) "Об образовании в Российской </a:t>
            </a:r>
            <a:r>
              <a:rPr lang="ru-RU" sz="1600" i="1" dirty="0" smtClean="0">
                <a:hlinkClick r:id="rId2"/>
              </a:rPr>
              <a:t>Федерации«</a:t>
            </a:r>
            <a:r>
              <a:rPr lang="ru-RU" sz="1600" i="1" dirty="0" smtClean="0"/>
              <a:t> </a:t>
            </a:r>
            <a:endParaRPr lang="ru-RU" sz="1600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46400" y="6356350"/>
            <a:ext cx="6413500" cy="365125"/>
          </a:xfrm>
        </p:spPr>
        <p:txBody>
          <a:bodyPr/>
          <a:lstStyle/>
          <a:p>
            <a:r>
              <a:rPr lang="ru-RU" dirty="0" smtClean="0"/>
              <a:t>Пленова Т. Ф., заместитель директора по УВР ГБОУ Школа №268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2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D4A3-65C3-42B0-A9C8-68B18F128280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65700"/>
              </p:ext>
            </p:extLst>
          </p:nvPr>
        </p:nvGraphicFramePr>
        <p:xfrm>
          <a:off x="561754" y="1622061"/>
          <a:ext cx="11068491" cy="5098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9497"/>
                <a:gridCol w="3689497"/>
                <a:gridCol w="3689497"/>
              </a:tblGrid>
              <a:tr h="34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Начальное общее 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Основное общее 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Среднее общее образование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комплексные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мониторинговые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исследования хода и результатов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образовательной деятельности и эффективности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инноваций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комплексные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мониторинговые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исследования хода и результатов образовательной деятельности и эффективности инноваций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система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внутреннего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мониторинга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качества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образования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личностных результатов образования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личностных результатов образования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4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успешности освоения и применения обучающимися УУД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комплексная оценка способности обучающихся решать учебно-практические и учебно-познавательные задачи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возможностей и способностей обучающихся, выявление и поддержка одаренных детей, детей с ограниченными возможностями здоровья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возможностей и способностей обучающихся, выявление и поддержка одаренных детей, детей с ограниченными возможностями здоровья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возможностей и способностей обучающихся, выявление и поддержка одаренных детей, детей с особыми образовательными потребностями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динамики развития детей с ОВЗ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динамики развития детей с ОВЗ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6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здоровья, показателей развития основных физических качеств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здоровья обучающихся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мониторинг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здоровья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обучающихся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39" marR="504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605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Система мониторингов в соответствии с ФГОС</a:t>
            </a:r>
            <a:r>
              <a:rPr lang="ru-RU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</a:rPr>
            </a:b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755</Words>
  <Application>Microsoft Office PowerPoint</Application>
  <PresentationFormat>Широкоэкранный</PresentationFormat>
  <Paragraphs>208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Wingdings</vt:lpstr>
      <vt:lpstr>Тема Office</vt:lpstr>
      <vt:lpstr>Система информационного обеспечения  управления качеством образования  в рамках ВСОКО</vt:lpstr>
      <vt:lpstr>Презентация PowerPoint</vt:lpstr>
      <vt:lpstr>Качество  </vt:lpstr>
      <vt:lpstr>Всеобщее управление качеством  Тоtal Quality Management </vt:lpstr>
      <vt:lpstr>Международные стандарты  </vt:lpstr>
      <vt:lpstr>Качество образования </vt:lpstr>
      <vt:lpstr>Качество образования </vt:lpstr>
      <vt:lpstr>Мониторинг </vt:lpstr>
      <vt:lpstr>Система мониторингов в соответствии с ФГОС </vt:lpstr>
      <vt:lpstr>Карта мониторинга </vt:lpstr>
      <vt:lpstr>ВСОКО </vt:lpstr>
      <vt:lpstr>Презентация PowerPoint</vt:lpstr>
      <vt:lpstr>Процедуры оценки индивидуальных образовательных результатов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информационного обеспечения управления качеством образования в рамках ВСОКО</dc:title>
  <dc:creator>Александр Пленов</dc:creator>
  <cp:lastModifiedBy>Пленова Т. Ф.</cp:lastModifiedBy>
  <cp:revision>83</cp:revision>
  <dcterms:created xsi:type="dcterms:W3CDTF">2017-12-02T19:48:35Z</dcterms:created>
  <dcterms:modified xsi:type="dcterms:W3CDTF">2020-07-26T22:10:49Z</dcterms:modified>
</cp:coreProperties>
</file>