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5" r:id="rId3"/>
    <p:sldId id="278" r:id="rId4"/>
    <p:sldId id="276" r:id="rId5"/>
    <p:sldId id="277" r:id="rId6"/>
    <p:sldId id="279" r:id="rId7"/>
    <p:sldId id="280" r:id="rId8"/>
    <p:sldId id="287" r:id="rId9"/>
    <p:sldId id="270" r:id="rId10"/>
    <p:sldId id="271" r:id="rId11"/>
    <p:sldId id="272" r:id="rId12"/>
    <p:sldId id="273" r:id="rId13"/>
    <p:sldId id="281" r:id="rId14"/>
    <p:sldId id="282" r:id="rId15"/>
    <p:sldId id="283" r:id="rId16"/>
    <p:sldId id="284" r:id="rId17"/>
    <p:sldId id="285" r:id="rId18"/>
    <p:sldId id="286" r:id="rId19"/>
    <p:sldId id="274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35" autoAdjust="0"/>
    <p:restoredTop sz="94660"/>
  </p:normalViewPr>
  <p:slideViewPr>
    <p:cSldViewPr>
      <p:cViewPr varScale="1">
        <p:scale>
          <a:sx n="45" d="100"/>
          <a:sy n="45" d="100"/>
        </p:scale>
        <p:origin x="-126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B0664-209E-4959-8C4D-D0267006C546}" type="datetimeFigureOut">
              <a:rPr lang="ru-RU" smtClean="0"/>
              <a:pPr/>
              <a:t>09.10.2019</a:t>
            </a:fld>
            <a:endParaRPr lang="ru-RU" dirty="0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8ED935D-75AF-40CF-BFFE-0BE5F78E249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B0664-209E-4959-8C4D-D0267006C546}" type="datetimeFigureOut">
              <a:rPr lang="ru-RU" smtClean="0"/>
              <a:pPr/>
              <a:t>09.10.2019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D935D-75AF-40CF-BFFE-0BE5F78E249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B0664-209E-4959-8C4D-D0267006C546}" type="datetimeFigureOut">
              <a:rPr lang="ru-RU" smtClean="0"/>
              <a:pPr/>
              <a:t>09.10.2019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D935D-75AF-40CF-BFFE-0BE5F78E249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B0664-209E-4959-8C4D-D0267006C546}" type="datetimeFigureOut">
              <a:rPr lang="ru-RU" smtClean="0"/>
              <a:pPr/>
              <a:t>09.10.2019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8ED935D-75AF-40CF-BFFE-0BE5F78E249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B0664-209E-4959-8C4D-D0267006C546}" type="datetimeFigureOut">
              <a:rPr lang="ru-RU" smtClean="0"/>
              <a:pPr/>
              <a:t>09.10.2019</a:t>
            </a:fld>
            <a:endParaRPr lang="ru-RU" dirty="0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D935D-75AF-40CF-BFFE-0BE5F78E249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B0664-209E-4959-8C4D-D0267006C546}" type="datetimeFigureOut">
              <a:rPr lang="ru-RU" smtClean="0"/>
              <a:pPr/>
              <a:t>09.10.2019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D935D-75AF-40CF-BFFE-0BE5F78E249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B0664-209E-4959-8C4D-D0267006C546}" type="datetimeFigureOut">
              <a:rPr lang="ru-RU" smtClean="0"/>
              <a:pPr/>
              <a:t>09.10.2019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E8ED935D-75AF-40CF-BFFE-0BE5F78E249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B0664-209E-4959-8C4D-D0267006C546}" type="datetimeFigureOut">
              <a:rPr lang="ru-RU" smtClean="0"/>
              <a:pPr/>
              <a:t>09.10.2019</a:t>
            </a:fld>
            <a:endParaRPr lang="ru-RU" dirty="0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D935D-75AF-40CF-BFFE-0BE5F78E249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B0664-209E-4959-8C4D-D0267006C546}" type="datetimeFigureOut">
              <a:rPr lang="ru-RU" smtClean="0"/>
              <a:pPr/>
              <a:t>09.10.2019</a:t>
            </a:fld>
            <a:endParaRPr lang="ru-RU" dirty="0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D935D-75AF-40CF-BFFE-0BE5F78E249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B0664-209E-4959-8C4D-D0267006C546}" type="datetimeFigureOut">
              <a:rPr lang="ru-RU" smtClean="0"/>
              <a:pPr/>
              <a:t>09.10.2019</a:t>
            </a:fld>
            <a:endParaRPr lang="ru-RU" dirty="0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D935D-75AF-40CF-BFFE-0BE5F78E249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B0664-209E-4959-8C4D-D0267006C546}" type="datetimeFigureOut">
              <a:rPr lang="ru-RU" smtClean="0"/>
              <a:pPr/>
              <a:t>09.10.2019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D935D-75AF-40CF-BFFE-0BE5F78E249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36B0664-209E-4959-8C4D-D0267006C546}" type="datetimeFigureOut">
              <a:rPr lang="ru-RU" smtClean="0"/>
              <a:pPr/>
              <a:t>09.10.2019</a:t>
            </a:fld>
            <a:endParaRPr lang="ru-RU" dirty="0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8ED935D-75AF-40CF-BFFE-0BE5F78E2497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2060848"/>
            <a:ext cx="8458200" cy="4248472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Психологическая подготовка к ЕГЭ и ОГЭ в 2019- 2020 учебном году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476672"/>
            <a:ext cx="8458200" cy="1152128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ru-RU" b="1" i="1" dirty="0" smtClean="0">
                <a:solidFill>
                  <a:schemeClr val="accent4">
                    <a:lumMod val="75000"/>
                  </a:schemeClr>
                </a:solidFill>
              </a:rPr>
              <a:t>Государственное бюджетное учреждение дополнительного образования</a:t>
            </a:r>
            <a:br>
              <a:rPr lang="ru-RU" b="1" i="1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ru-RU" b="1" i="1" dirty="0" smtClean="0">
                <a:solidFill>
                  <a:schemeClr val="accent4">
                    <a:lumMod val="75000"/>
                  </a:schemeClr>
                </a:solidFill>
              </a:rPr>
              <a:t>Центр психолого-педагогической, медицинской и социальной помощи</a:t>
            </a:r>
            <a:br>
              <a:rPr lang="ru-RU" b="1" i="1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ru-RU" b="1" i="1" dirty="0" smtClean="0">
                <a:solidFill>
                  <a:schemeClr val="accent4">
                    <a:lumMod val="75000"/>
                  </a:schemeClr>
                </a:solidFill>
              </a:rPr>
              <a:t>Невского района Санкт-Петербурга</a:t>
            </a:r>
            <a:endParaRPr lang="ru-RU" b="1" i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87624" y="5321826"/>
            <a:ext cx="7128792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b="1" i="1" dirty="0">
                <a:solidFill>
                  <a:schemeClr val="tx2"/>
                </a:solidFill>
                <a:latin typeface="Times New Roman" pitchFamily="18" charset="0"/>
              </a:rPr>
              <a:t>Березина Д.В., </a:t>
            </a:r>
            <a:r>
              <a:rPr lang="ru-RU" b="1" i="1" dirty="0">
                <a:solidFill>
                  <a:schemeClr val="tx2"/>
                </a:solidFill>
                <a:latin typeface="Times New Roman" pitchFamily="18" charset="0"/>
              </a:rPr>
              <a:t>педагог-психолог </a:t>
            </a:r>
            <a:r>
              <a:rPr lang="ru-RU" b="1" i="1" dirty="0" smtClean="0">
                <a:solidFill>
                  <a:schemeClr val="tx2"/>
                </a:solidFill>
                <a:latin typeface="Times New Roman" pitchFamily="18" charset="0"/>
              </a:rPr>
              <a:t>ЦППМСП  </a:t>
            </a:r>
            <a:r>
              <a:rPr lang="ru-RU" b="1" i="1" dirty="0">
                <a:solidFill>
                  <a:schemeClr val="tx2"/>
                </a:solidFill>
                <a:latin typeface="Times New Roman" pitchFamily="18" charset="0"/>
              </a:rPr>
              <a:t>Невского района </a:t>
            </a:r>
          </a:p>
          <a:p>
            <a:pPr algn="ctr">
              <a:defRPr/>
            </a:pPr>
            <a:r>
              <a:rPr lang="ru-RU" b="1" i="1" dirty="0">
                <a:solidFill>
                  <a:schemeClr val="tx2"/>
                </a:solidFill>
                <a:latin typeface="Times New Roman" pitchFamily="18" charset="0"/>
              </a:rPr>
              <a:t>Санкт-Петербурга</a:t>
            </a:r>
            <a:endParaRPr lang="ru-RU" sz="2400" b="1" i="1" dirty="0">
              <a:solidFill>
                <a:schemeClr val="tx2"/>
              </a:solidFill>
              <a:latin typeface="Times New Roman" pitchFamily="18" charset="0"/>
            </a:endParaRPr>
          </a:p>
          <a:p>
            <a:pPr algn="ctr">
              <a:defRPr/>
            </a:pPr>
            <a:r>
              <a:rPr lang="ru-RU" sz="1600" b="1" i="1" dirty="0" smtClean="0">
                <a:solidFill>
                  <a:schemeClr val="tx2"/>
                </a:solidFill>
                <a:latin typeface="Times New Roman" pitchFamily="18" charset="0"/>
              </a:rPr>
              <a:t>10 октября 2019 </a:t>
            </a:r>
            <a:r>
              <a:rPr lang="ru-RU" sz="1600" b="1" i="1" dirty="0">
                <a:solidFill>
                  <a:schemeClr val="tx2"/>
                </a:solidFill>
                <a:latin typeface="Times New Roman" pitchFamily="18" charset="0"/>
              </a:rPr>
              <a:t>г.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332656"/>
            <a:ext cx="8686800" cy="115212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«всё равно только платное образование»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Негативные последствия:</a:t>
            </a:r>
          </a:p>
          <a:p>
            <a:pPr>
              <a:buFont typeface="Arial" pitchFamily="34" charset="0"/>
              <a:buChar char="•"/>
            </a:pPr>
            <a:r>
              <a:rPr lang="ru-RU" b="1" dirty="0" smtClean="0"/>
              <a:t>Рассчитывают на минимальные баллы, поэтому мало времени уделяют подготовке</a:t>
            </a:r>
          </a:p>
          <a:p>
            <a:pPr>
              <a:buFont typeface="Arial" pitchFamily="34" charset="0"/>
              <a:buChar char="•"/>
            </a:pPr>
            <a:r>
              <a:rPr lang="ru-RU" b="1" dirty="0" smtClean="0"/>
              <a:t>Практически перестают учиться</a:t>
            </a:r>
          </a:p>
          <a:p>
            <a:pPr>
              <a:buFont typeface="Arial" pitchFamily="34" charset="0"/>
              <a:buChar char="•"/>
            </a:pPr>
            <a:r>
              <a:rPr lang="ru-RU" b="1" dirty="0" smtClean="0"/>
              <a:t>Испытывают трудности в ВУЗе, так как теряют навыки систематической учебной деятельности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Коррекция:</a:t>
            </a:r>
          </a:p>
          <a:p>
            <a:pPr>
              <a:buFont typeface="Arial" pitchFamily="34" charset="0"/>
              <a:buChar char="•"/>
            </a:pPr>
            <a:r>
              <a:rPr lang="ru-RU" b="1" dirty="0" smtClean="0"/>
              <a:t>Предупреждение о негативных последствиях</a:t>
            </a:r>
          </a:p>
          <a:p>
            <a:pPr>
              <a:buFont typeface="Arial" pitchFamily="34" charset="0"/>
              <a:buChar char="•"/>
            </a:pPr>
            <a:r>
              <a:rPr lang="ru-RU" b="1" dirty="0" smtClean="0"/>
              <a:t>Обсуждение профессионального плана</a:t>
            </a:r>
          </a:p>
          <a:p>
            <a:pPr>
              <a:buFont typeface="Arial" pitchFamily="34" charset="0"/>
              <a:buChar char="•"/>
            </a:pPr>
            <a:r>
              <a:rPr lang="ru-RU" b="1" dirty="0" smtClean="0"/>
              <a:t>Рассмотрение «веера вариантов»</a:t>
            </a:r>
          </a:p>
          <a:p>
            <a:pPr>
              <a:buFont typeface="Arial" pitchFamily="34" charset="0"/>
              <a:buChar char="•"/>
            </a:pPr>
            <a:r>
              <a:rPr lang="ru-RU" b="1" dirty="0" smtClean="0"/>
              <a:t>Повышение личной ответственности</a:t>
            </a:r>
          </a:p>
          <a:p>
            <a:pPr>
              <a:buFont typeface="Arial" pitchFamily="34" charset="0"/>
              <a:buChar char="•"/>
            </a:pPr>
            <a:r>
              <a:rPr lang="ru-RU" b="1" dirty="0" smtClean="0"/>
              <a:t>Изменение отношения к 11-му классу как только к подготовке к ЕГЭ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332656"/>
            <a:ext cx="8686800" cy="108012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«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все силы положу, чтобы хорошо сдать экзамены»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Негативные последствия:</a:t>
            </a:r>
          </a:p>
          <a:p>
            <a:pPr>
              <a:buFont typeface="Arial" pitchFamily="34" charset="0"/>
              <a:buChar char="•"/>
            </a:pPr>
            <a:r>
              <a:rPr lang="ru-RU" b="1" dirty="0" smtClean="0"/>
              <a:t>Переутомление</a:t>
            </a:r>
          </a:p>
          <a:p>
            <a:pPr>
              <a:buFont typeface="Arial" pitchFamily="34" charset="0"/>
              <a:buChar char="•"/>
            </a:pPr>
            <a:r>
              <a:rPr lang="ru-RU" b="1" dirty="0" smtClean="0"/>
              <a:t>«Оптимизация» деятельности за счёт тех предметов, которые не надо сдавать</a:t>
            </a:r>
          </a:p>
          <a:p>
            <a:pPr>
              <a:buFont typeface="Arial" pitchFamily="34" charset="0"/>
              <a:buChar char="•"/>
            </a:pPr>
            <a:r>
              <a:rPr lang="ru-RU" b="1" dirty="0" smtClean="0"/>
              <a:t>Частично свободное посещение школы</a:t>
            </a:r>
          </a:p>
          <a:p>
            <a:pPr>
              <a:buFont typeface="Arial" pitchFamily="34" charset="0"/>
              <a:buChar char="•"/>
            </a:pPr>
            <a:r>
              <a:rPr lang="ru-RU" b="1" dirty="0" smtClean="0"/>
              <a:t>Рассчитывают на олимпиады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sz="3200" b="1" dirty="0" smtClean="0">
                <a:solidFill>
                  <a:schemeClr val="accent3">
                    <a:lumMod val="75000"/>
                  </a:schemeClr>
                </a:solidFill>
              </a:rPr>
              <a:t>Коррекция:</a:t>
            </a:r>
          </a:p>
          <a:p>
            <a:pPr>
              <a:buFont typeface="Arial" pitchFamily="34" charset="0"/>
              <a:buChar char="•"/>
            </a:pPr>
            <a:r>
              <a:rPr lang="ru-RU" b="1" dirty="0" smtClean="0"/>
              <a:t>Изменение отношения к 11 классу как только к подготовке к ЕГЭ</a:t>
            </a:r>
          </a:p>
          <a:p>
            <a:pPr>
              <a:buFont typeface="Arial" pitchFamily="34" charset="0"/>
              <a:buChar char="•"/>
            </a:pPr>
            <a:r>
              <a:rPr lang="ru-RU" b="1" dirty="0" smtClean="0"/>
              <a:t>Рассмотрение «веера вариантов» и подготовка «плана Б»</a:t>
            </a:r>
          </a:p>
          <a:p>
            <a:pPr>
              <a:buFont typeface="Arial" pitchFamily="34" charset="0"/>
              <a:buChar char="•"/>
            </a:pPr>
            <a:r>
              <a:rPr lang="ru-RU" b="1" dirty="0" smtClean="0"/>
              <a:t>Помощь в расстановке приоритетов и распределении сил</a:t>
            </a:r>
          </a:p>
          <a:p>
            <a:pPr>
              <a:buFont typeface="Arial" pitchFamily="34" charset="0"/>
              <a:buChar char="•"/>
            </a:pPr>
            <a:r>
              <a:rPr lang="ru-RU" b="1" dirty="0" smtClean="0"/>
              <a:t>Психологическая поддержка</a:t>
            </a:r>
          </a:p>
          <a:p>
            <a:pPr>
              <a:buFont typeface="Arial" pitchFamily="34" charset="0"/>
              <a:buChar char="•"/>
            </a:pPr>
            <a:r>
              <a:rPr lang="ru-RU" b="1" dirty="0" smtClean="0"/>
              <a:t>Соблюдение режима дня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Возможные пути выхода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68760"/>
            <a:ext cx="8686800" cy="5112568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smtClean="0"/>
              <a:t>1. Обучение школьников тайм-менеджменту.</a:t>
            </a:r>
          </a:p>
          <a:p>
            <a:r>
              <a:rPr lang="ru-RU" b="1" dirty="0" smtClean="0"/>
              <a:t>2. Создание профильных классов или деление класса на профильные группы.</a:t>
            </a:r>
          </a:p>
          <a:p>
            <a:r>
              <a:rPr lang="ru-RU" b="1" dirty="0" smtClean="0"/>
              <a:t>3. Дифференцированное обучение, дифференцированные домашние задания </a:t>
            </a:r>
          </a:p>
          <a:p>
            <a:r>
              <a:rPr lang="ru-RU" b="1" dirty="0" smtClean="0"/>
              <a:t>4. Озвучивание минимальных требований к аттестации по  предмету для тех, кто его сдавать не собирается, и привлечение к индивидуальной дополнительной работе тех, кто сдавать его собирается.</a:t>
            </a:r>
          </a:p>
          <a:p>
            <a:r>
              <a:rPr lang="ru-RU" b="1" dirty="0" smtClean="0"/>
              <a:t>5. Изменение ценностных ориентаций учащихся: 9 или 11 класс – это не только подготовка к экзаменам, но и получение общего образования, расширение кругозора, повышение своего культурного уровня.</a:t>
            </a:r>
          </a:p>
          <a:p>
            <a:r>
              <a:rPr lang="ru-RU" b="1" dirty="0" smtClean="0"/>
              <a:t>6. Психологическая поддержка, вселение уверенности в своих силах.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01752" y="2420888"/>
            <a:ext cx="8686800" cy="2304256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Психологические особенности подростков </a:t>
            </a:r>
            <a:br>
              <a:rPr lang="ru-RU" b="1" dirty="0" smtClean="0"/>
            </a:br>
            <a:r>
              <a:rPr lang="ru-RU" b="1" dirty="0" smtClean="0"/>
              <a:t>14-15 лет</a:t>
            </a:r>
            <a:endParaRPr lang="ru-RU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04800" y="260648"/>
            <a:ext cx="8686800" cy="1296144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Психологические особенности подростков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Резкая перестройка всех систем организма и психики</a:t>
            </a:r>
          </a:p>
          <a:p>
            <a:r>
              <a:rPr lang="ru-RU" dirty="0" smtClean="0"/>
              <a:t>Временное «запустение» психической сферы</a:t>
            </a:r>
          </a:p>
          <a:p>
            <a:r>
              <a:rPr lang="ru-RU" dirty="0" smtClean="0"/>
              <a:t>Эмоциональная неустойчивость, ведущая роль эмоций в психической жизни</a:t>
            </a:r>
          </a:p>
          <a:p>
            <a:r>
              <a:rPr lang="ru-RU" dirty="0" smtClean="0"/>
              <a:t>Смена ведущего вида деятельности – с учебной на общение</a:t>
            </a:r>
          </a:p>
          <a:p>
            <a:r>
              <a:rPr lang="ru-RU" dirty="0" smtClean="0"/>
              <a:t>Субъективное чувство взрослости, «отчуждение» от взрослых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95557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Признаки школьной </a:t>
            </a:r>
            <a:r>
              <a:rPr lang="ru-RU" dirty="0" err="1" smtClean="0"/>
              <a:t>дезадаптации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700808"/>
            <a:ext cx="8686800" cy="4379317"/>
          </a:xfrm>
        </p:spPr>
        <p:txBody>
          <a:bodyPr/>
          <a:lstStyle/>
          <a:p>
            <a:r>
              <a:rPr lang="ru-RU" dirty="0" smtClean="0"/>
              <a:t>Нежелание посещать школу вплоть до полного отказа</a:t>
            </a:r>
          </a:p>
          <a:p>
            <a:r>
              <a:rPr lang="ru-RU" dirty="0" smtClean="0"/>
              <a:t>Отказ от выполнения домашних заданий</a:t>
            </a:r>
          </a:p>
          <a:p>
            <a:r>
              <a:rPr lang="ru-RU" dirty="0" smtClean="0"/>
              <a:t>Нарушение учебной деятельности</a:t>
            </a:r>
          </a:p>
          <a:p>
            <a:r>
              <a:rPr lang="ru-RU" dirty="0" smtClean="0"/>
              <a:t>Нарушение отношений с педагогами, одноклассниками, родителями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помощь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268760"/>
            <a:ext cx="8686800" cy="504056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Собственное спокойствие, эмоциональная поддержка подростку. Трудный период пройдёт!</a:t>
            </a:r>
          </a:p>
          <a:p>
            <a:r>
              <a:rPr lang="ru-RU" dirty="0" smtClean="0"/>
              <a:t>Помощь в самопознании и расширении представлений об окружающем мире</a:t>
            </a:r>
          </a:p>
          <a:p>
            <a:r>
              <a:rPr lang="ru-RU" dirty="0" smtClean="0"/>
              <a:t>Тренинги личностного роста, профориентация (проводит психолог)</a:t>
            </a:r>
          </a:p>
          <a:p>
            <a:r>
              <a:rPr lang="ru-RU" dirty="0" smtClean="0"/>
              <a:t>Выслушивание и учёт мнения подростков, равноправная дискуссия</a:t>
            </a:r>
          </a:p>
          <a:p>
            <a:r>
              <a:rPr lang="ru-RU" dirty="0" smtClean="0"/>
              <a:t>Учёт психологических потребностей подростков в школе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Психологические потребности подростков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57200" y="1554163"/>
            <a:ext cx="8686800" cy="4899025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/>
              <a:t>Потребность отличаться от других</a:t>
            </a:r>
          </a:p>
          <a:p>
            <a:r>
              <a:rPr lang="ru-RU" b="1" dirty="0" smtClean="0"/>
              <a:t>Потребность в </a:t>
            </a:r>
            <a:r>
              <a:rPr lang="ru-RU" b="1" dirty="0" err="1" smtClean="0"/>
              <a:t>самоизучении</a:t>
            </a:r>
            <a:r>
              <a:rPr lang="ru-RU" b="1" dirty="0" smtClean="0"/>
              <a:t> и самоопределении</a:t>
            </a:r>
          </a:p>
          <a:p>
            <a:r>
              <a:rPr lang="ru-RU" b="1" dirty="0" smtClean="0"/>
              <a:t>Потребность иметь значимую деятельность в школе и за её пределами</a:t>
            </a:r>
          </a:p>
          <a:p>
            <a:r>
              <a:rPr lang="ru-RU" b="1" dirty="0" smtClean="0"/>
              <a:t>Потребность в положительном взаимодействии со сверстниками и взрослыми</a:t>
            </a:r>
          </a:p>
          <a:p>
            <a:r>
              <a:rPr lang="ru-RU" b="1" dirty="0" smtClean="0"/>
              <a:t>Потребность в физической активности</a:t>
            </a:r>
          </a:p>
          <a:p>
            <a:r>
              <a:rPr lang="ru-RU" b="1" dirty="0" smtClean="0"/>
              <a:t>Потребность в компетентности и успешности</a:t>
            </a:r>
          </a:p>
          <a:p>
            <a:r>
              <a:rPr lang="ru-RU" b="1" dirty="0" smtClean="0"/>
              <a:t>Потребность в развитии и стабильности</a:t>
            </a:r>
            <a:endParaRPr lang="ru-RU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1052736"/>
            <a:ext cx="8686800" cy="3960440"/>
          </a:xfrm>
        </p:spPr>
        <p:txBody>
          <a:bodyPr>
            <a:normAutofit/>
          </a:bodyPr>
          <a:lstStyle/>
          <a:p>
            <a:r>
              <a:rPr lang="ru-RU" sz="4000" dirty="0" smtClean="0"/>
              <a:t>Экзамена не надо бояться – к нему надо готовиться!</a:t>
            </a:r>
            <a:endParaRPr lang="ru-RU" sz="40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источники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196752"/>
            <a:ext cx="8686800" cy="525658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dirty="0" smtClean="0"/>
              <a:t>Чибисова М. Ю. Психологическая подготовка к ЕГЭ. М, 2009.</a:t>
            </a:r>
            <a:endParaRPr lang="en-US" dirty="0" smtClean="0"/>
          </a:p>
          <a:p>
            <a:pPr>
              <a:defRPr/>
            </a:pP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fipi.ru</a:t>
            </a:r>
            <a:endParaRPr lang="ru-RU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ucheba.ru</a:t>
            </a:r>
            <a:endParaRPr lang="ru-RU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4">
                    <a:lumMod val="50000"/>
                  </a:schemeClr>
                </a:solidFill>
              </a:rPr>
              <a:t>postupi.onlin</a:t>
            </a:r>
            <a:endParaRPr lang="en-US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media.foxford.ru</a:t>
            </a:r>
            <a:endParaRPr lang="ru-RU" dirty="0" smtClean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vhg.ru</a:t>
            </a:r>
          </a:p>
          <a:p>
            <a:r>
              <a:rPr lang="en-US" dirty="0" err="1" smtClean="0">
                <a:solidFill>
                  <a:schemeClr val="accent4">
                    <a:lumMod val="50000"/>
                  </a:schemeClr>
                </a:solidFill>
              </a:rPr>
              <a:t>detki.guru</a:t>
            </a:r>
            <a:endParaRPr lang="en-US" dirty="0" smtClean="0">
              <a:solidFill>
                <a:schemeClr val="accent4">
                  <a:lumMod val="50000"/>
                </a:schemeClr>
              </a:solidFill>
            </a:endParaRP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09959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Трудности при прохождении экзамена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ru-RU" sz="3600" b="1" dirty="0" smtClean="0"/>
              <a:t>Познавательные</a:t>
            </a:r>
          </a:p>
          <a:p>
            <a:pPr>
              <a:defRPr/>
            </a:pPr>
            <a:r>
              <a:rPr lang="ru-RU" sz="3600" b="1" dirty="0" smtClean="0"/>
              <a:t>Личностные</a:t>
            </a:r>
          </a:p>
          <a:p>
            <a:pPr>
              <a:defRPr/>
            </a:pPr>
            <a:r>
              <a:rPr lang="ru-RU" sz="3600" b="1" dirty="0" smtClean="0"/>
              <a:t>Процессуальные</a:t>
            </a:r>
            <a:endParaRPr lang="ru-RU" sz="3600" dirty="0" smtClean="0"/>
          </a:p>
          <a:p>
            <a:endParaRPr lang="ru-RU" sz="4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 smtClean="0"/>
              <a:t>Метапредметные</a:t>
            </a:r>
            <a:r>
              <a:rPr lang="ru-RU" dirty="0" smtClean="0"/>
              <a:t> умения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755158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Смысловое чтение</a:t>
            </a:r>
          </a:p>
          <a:p>
            <a:r>
              <a:rPr lang="ru-RU" dirty="0" smtClean="0"/>
              <a:t>Коммуникационная грамотность</a:t>
            </a:r>
          </a:p>
          <a:p>
            <a:r>
              <a:rPr lang="ru-RU" dirty="0" smtClean="0"/>
              <a:t>Умение пользоваться справочной информацией</a:t>
            </a:r>
          </a:p>
          <a:p>
            <a:r>
              <a:rPr lang="ru-RU" dirty="0" smtClean="0"/>
              <a:t>Умение находить, систематизировать и применять найденную информацию</a:t>
            </a:r>
          </a:p>
          <a:p>
            <a:r>
              <a:rPr lang="ru-RU" dirty="0" smtClean="0"/>
              <a:t>Умение анализировать схемы, графики, диаграммы</a:t>
            </a:r>
          </a:p>
          <a:p>
            <a:r>
              <a:rPr lang="ru-RU" dirty="0" smtClean="0"/>
              <a:t>Умение </a:t>
            </a:r>
            <a:r>
              <a:rPr lang="ru-RU" dirty="0" smtClean="0"/>
              <a:t>аргументировано </a:t>
            </a:r>
            <a:r>
              <a:rPr lang="ru-RU" dirty="0" smtClean="0"/>
              <a:t>доказывать и т. д.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95557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Познавательные трудности по Чибисовой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628800"/>
            <a:ext cx="8686800" cy="4752528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ru-RU" dirty="0" smtClean="0"/>
              <a:t>Недостаточный объем знаний.</a:t>
            </a:r>
          </a:p>
          <a:p>
            <a:pPr lvl="0"/>
            <a:r>
              <a:rPr lang="ru-RU" dirty="0" smtClean="0"/>
              <a:t>Отсутствие </a:t>
            </a:r>
            <a:r>
              <a:rPr lang="ru-RU" dirty="0" err="1" smtClean="0"/>
              <a:t>систематизированости</a:t>
            </a:r>
            <a:r>
              <a:rPr lang="ru-RU" dirty="0" smtClean="0"/>
              <a:t> знаний.</a:t>
            </a:r>
          </a:p>
          <a:p>
            <a:pPr lvl="0"/>
            <a:r>
              <a:rPr lang="ru-RU" dirty="0" smtClean="0"/>
              <a:t>Плохая переключаемость внимания, низкий уровень активности и концентрации внимания.</a:t>
            </a:r>
          </a:p>
          <a:p>
            <a:pPr lvl="0"/>
            <a:r>
              <a:rPr lang="ru-RU" dirty="0" smtClean="0"/>
              <a:t>Неустойчивая умственная работоспособность.</a:t>
            </a:r>
          </a:p>
          <a:p>
            <a:pPr lvl="0"/>
            <a:r>
              <a:rPr lang="ru-RU" dirty="0" smtClean="0"/>
              <a:t>Низкий уровень развития мышления.</a:t>
            </a:r>
          </a:p>
          <a:p>
            <a:pPr lvl="0"/>
            <a:r>
              <a:rPr lang="ru-RU" dirty="0" smtClean="0"/>
              <a:t>Недостаточный объем памяти.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02758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Трудности, выявленные на экзамене по обществознанию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971182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ru-RU" b="1" dirty="0" smtClean="0"/>
              <a:t>Точное владение понятийным аппаратом предмета и раскрытие смысла понятий в контексте.</a:t>
            </a:r>
          </a:p>
          <a:p>
            <a:pPr lvl="0"/>
            <a:r>
              <a:rPr lang="ru-RU" b="1" dirty="0" smtClean="0"/>
              <a:t> Умение составлять план ответа по конкретной теме.</a:t>
            </a:r>
          </a:p>
          <a:p>
            <a:pPr lvl="0"/>
            <a:r>
              <a:rPr lang="ru-RU" b="1" dirty="0" smtClean="0"/>
              <a:t>Привлечение обществоведческих сведений к аргументации своей точки зрения.</a:t>
            </a:r>
          </a:p>
          <a:p>
            <a:pPr lvl="0"/>
            <a:r>
              <a:rPr lang="ru-RU" b="1" dirty="0" smtClean="0"/>
              <a:t>Извлечение адекватной информации из прочитанного </a:t>
            </a:r>
            <a:r>
              <a:rPr lang="ru-RU" b="1" dirty="0" smtClean="0"/>
              <a:t>текста.</a:t>
            </a:r>
            <a:endParaRPr lang="ru-RU" b="1" dirty="0" smtClean="0"/>
          </a:p>
          <a:p>
            <a:pPr lvl="0"/>
            <a:r>
              <a:rPr lang="ru-RU" b="1" dirty="0" smtClean="0"/>
              <a:t>Отсутствие </a:t>
            </a:r>
            <a:r>
              <a:rPr lang="ru-RU" b="1" dirty="0" err="1" smtClean="0"/>
              <a:t>систематизированости</a:t>
            </a:r>
            <a:r>
              <a:rPr lang="ru-RU" b="1" dirty="0" smtClean="0"/>
              <a:t> знаний.</a:t>
            </a:r>
          </a:p>
          <a:p>
            <a:pPr lvl="0"/>
            <a:r>
              <a:rPr lang="ru-RU" b="1" dirty="0" smtClean="0"/>
              <a:t>Умение устанавливать связи между понятиями, понятиями и общественной жизнью.</a:t>
            </a:r>
          </a:p>
          <a:p>
            <a:pPr lvl="0"/>
            <a:r>
              <a:rPr lang="ru-RU" b="1" dirty="0" smtClean="0"/>
              <a:t>Умение проводить связанную, необходимую и достаточную аргументацию в заданиях с развёрнутым </a:t>
            </a:r>
            <a:r>
              <a:rPr lang="ru-RU" b="1" dirty="0" smtClean="0"/>
              <a:t>ответом.</a:t>
            </a:r>
            <a:endParaRPr lang="ru-RU" b="1" dirty="0" smtClean="0"/>
          </a:p>
          <a:p>
            <a:pPr lvl="0"/>
            <a:r>
              <a:rPr lang="ru-RU" b="1" dirty="0" smtClean="0"/>
              <a:t>Умение отвечать полным предложением.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методы подготовки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чтение и анализ учебных текстов, ответы на вопросы по ним </a:t>
            </a:r>
          </a:p>
          <a:p>
            <a:r>
              <a:rPr lang="ru-RU" dirty="0" smtClean="0"/>
              <a:t>объяснение материала в проблемно-дискуссионном стиле</a:t>
            </a:r>
          </a:p>
          <a:p>
            <a:r>
              <a:rPr lang="ru-RU" dirty="0" smtClean="0"/>
              <a:t>иллюстрирование понятий и теоретических положений примерами из СМИ, опыта самих учащихся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Личностные трудности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Личностные особенности учащихся</a:t>
            </a:r>
          </a:p>
          <a:p>
            <a:r>
              <a:rPr lang="ru-RU" sz="3600" dirty="0" smtClean="0"/>
              <a:t>Трудности, связанные с </a:t>
            </a:r>
            <a:r>
              <a:rPr lang="ru-RU" sz="3600" dirty="0" err="1" smtClean="0"/>
              <a:t>мотивационно-потребностной</a:t>
            </a:r>
            <a:r>
              <a:rPr lang="ru-RU" sz="3600" dirty="0" smtClean="0"/>
              <a:t> сферой</a:t>
            </a:r>
            <a:endParaRPr lang="ru-RU" sz="3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60648"/>
            <a:ext cx="8686800" cy="792088"/>
          </a:xfrm>
        </p:spPr>
        <p:txBody>
          <a:bodyPr/>
          <a:lstStyle/>
          <a:p>
            <a:r>
              <a:rPr lang="ru-RU" dirty="0" smtClean="0"/>
              <a:t>Средние баллы по России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124744"/>
            <a:ext cx="8686800" cy="5328592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smtClean="0"/>
              <a:t>Русский язык – 69,5</a:t>
            </a:r>
          </a:p>
          <a:p>
            <a:r>
              <a:rPr lang="ru-RU" b="1" dirty="0" smtClean="0"/>
              <a:t>Математика базовая – 4,1</a:t>
            </a:r>
          </a:p>
          <a:p>
            <a:r>
              <a:rPr lang="ru-RU" b="1" dirty="0" smtClean="0"/>
              <a:t>Математика профильная – 56,5</a:t>
            </a:r>
          </a:p>
          <a:p>
            <a:r>
              <a:rPr lang="ru-RU" b="1" dirty="0" smtClean="0"/>
              <a:t>География – 57,2</a:t>
            </a:r>
          </a:p>
          <a:p>
            <a:r>
              <a:rPr lang="ru-RU" b="1" dirty="0" smtClean="0"/>
              <a:t>Информатика и ИКТ – 62,4</a:t>
            </a:r>
          </a:p>
          <a:p>
            <a:r>
              <a:rPr lang="ru-RU" b="1" dirty="0" smtClean="0"/>
              <a:t>Обществознание – 54,9</a:t>
            </a:r>
          </a:p>
          <a:p>
            <a:r>
              <a:rPr lang="ru-RU" b="1" dirty="0" smtClean="0"/>
              <a:t>Физика – 54,4</a:t>
            </a:r>
          </a:p>
          <a:p>
            <a:r>
              <a:rPr lang="ru-RU" b="1" dirty="0" smtClean="0"/>
              <a:t>Литература – 63,4</a:t>
            </a:r>
          </a:p>
          <a:p>
            <a:r>
              <a:rPr lang="ru-RU" b="1" dirty="0" smtClean="0"/>
              <a:t>Биология – 52,2</a:t>
            </a:r>
          </a:p>
          <a:p>
            <a:r>
              <a:rPr lang="ru-RU" b="1" dirty="0" smtClean="0"/>
              <a:t>Химия  -56,7</a:t>
            </a:r>
          </a:p>
          <a:p>
            <a:r>
              <a:rPr lang="ru-RU" b="1" dirty="0" smtClean="0"/>
              <a:t>История – 55,3</a:t>
            </a:r>
          </a:p>
          <a:p>
            <a:r>
              <a:rPr lang="ru-RU" b="1" dirty="0" smtClean="0"/>
              <a:t>Английский язык – 73,8</a:t>
            </a:r>
          </a:p>
          <a:p>
            <a:r>
              <a:rPr lang="ru-RU" b="1" dirty="0" smtClean="0"/>
              <a:t>Немецкий язык – 72,4</a:t>
            </a:r>
          </a:p>
          <a:p>
            <a:r>
              <a:rPr lang="ru-RU" b="1" dirty="0" smtClean="0"/>
              <a:t>Французский язык – 73,1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Средний проходной балл в ВУЗы Санкт-Петербурга - 77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«счастливое 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неведение»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Негативные последствия:</a:t>
            </a:r>
          </a:p>
          <a:p>
            <a:pPr>
              <a:buFont typeface="Arial" pitchFamily="34" charset="0"/>
              <a:buChar char="•"/>
            </a:pPr>
            <a:r>
              <a:rPr lang="ru-RU" b="1" dirty="0" smtClean="0"/>
              <a:t>Мало времени уделяют подготовке</a:t>
            </a:r>
          </a:p>
          <a:p>
            <a:pPr>
              <a:buFont typeface="Arial" pitchFamily="34" charset="0"/>
              <a:buChar char="•"/>
            </a:pPr>
            <a:r>
              <a:rPr lang="ru-RU" b="1" dirty="0" smtClean="0"/>
              <a:t>Позднее отрезвление и разочарование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Коррекция:</a:t>
            </a:r>
          </a:p>
          <a:p>
            <a:pPr>
              <a:buFont typeface="Arial" pitchFamily="34" charset="0"/>
              <a:buChar char="•"/>
            </a:pPr>
            <a:r>
              <a:rPr lang="ru-RU" b="1" dirty="0" smtClean="0"/>
              <a:t>Проверить, не стоит ли за таким поведением сильная тревога</a:t>
            </a:r>
          </a:p>
          <a:p>
            <a:pPr>
              <a:buFont typeface="Arial" pitchFamily="34" charset="0"/>
              <a:buChar char="•"/>
            </a:pPr>
            <a:r>
              <a:rPr lang="ru-RU" b="1" dirty="0" smtClean="0"/>
              <a:t>Уточнение или построение профессионального плана</a:t>
            </a:r>
          </a:p>
          <a:p>
            <a:pPr>
              <a:buFont typeface="Arial" pitchFamily="34" charset="0"/>
              <a:buChar char="•"/>
            </a:pPr>
            <a:r>
              <a:rPr lang="ru-RU" b="1" dirty="0" smtClean="0"/>
              <a:t>Определение необходимых усилий для достижения цели</a:t>
            </a:r>
          </a:p>
          <a:p>
            <a:pPr>
              <a:buFont typeface="Arial" pitchFamily="34" charset="0"/>
              <a:buChar char="•"/>
            </a:pPr>
            <a:r>
              <a:rPr lang="ru-RU" b="1" dirty="0" smtClean="0"/>
              <a:t>Построение плана подготовки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егэ и выбор экзаменов в 2017-2018</Template>
  <TotalTime>117</TotalTime>
  <Words>755</Words>
  <Application>Microsoft Office PowerPoint</Application>
  <PresentationFormat>Экран (4:3)</PresentationFormat>
  <Paragraphs>129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Трек</vt:lpstr>
      <vt:lpstr>Психологическая подготовка к ЕГЭ и ОГЭ в 2019- 2020 учебном году </vt:lpstr>
      <vt:lpstr>Трудности при прохождении экзамена</vt:lpstr>
      <vt:lpstr>Метапредметные умения</vt:lpstr>
      <vt:lpstr>Познавательные трудности по Чибисовой</vt:lpstr>
      <vt:lpstr>Трудности, выявленные на экзамене по обществознанию</vt:lpstr>
      <vt:lpstr>методы подготовки</vt:lpstr>
      <vt:lpstr>Личностные трудности</vt:lpstr>
      <vt:lpstr>Средние баллы по России</vt:lpstr>
      <vt:lpstr>«счастливое неведение»</vt:lpstr>
      <vt:lpstr>«всё равно только платное образование»</vt:lpstr>
      <vt:lpstr>«все силы положу, чтобы хорошо сдать экзамены»</vt:lpstr>
      <vt:lpstr>Возможные пути выхода</vt:lpstr>
      <vt:lpstr>Психологические особенности подростков  14-15 лет</vt:lpstr>
      <vt:lpstr>Психологические особенности подростков</vt:lpstr>
      <vt:lpstr>Признаки школьной дезадаптации</vt:lpstr>
      <vt:lpstr>помощь</vt:lpstr>
      <vt:lpstr>Психологические потребности подростков</vt:lpstr>
      <vt:lpstr>Экзамена не надо бояться – к нему надо готовиться!</vt:lpstr>
      <vt:lpstr>источники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Психологическая подготовка к ЕГЭ и ОГЭ в 2018- 2019 учебном году: новые вызовы.</dc:title>
  <dc:creator>Дина</dc:creator>
  <cp:lastModifiedBy>Дина</cp:lastModifiedBy>
  <cp:revision>14</cp:revision>
  <dcterms:created xsi:type="dcterms:W3CDTF">2018-10-07T15:52:21Z</dcterms:created>
  <dcterms:modified xsi:type="dcterms:W3CDTF">2019-10-09T19:44:33Z</dcterms:modified>
</cp:coreProperties>
</file>