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46"/>
  </p:notesMasterIdLst>
  <p:sldIdLst>
    <p:sldId id="256" r:id="rId4"/>
    <p:sldId id="257" r:id="rId5"/>
    <p:sldId id="258" r:id="rId6"/>
    <p:sldId id="259" r:id="rId7"/>
    <p:sldId id="287" r:id="rId8"/>
    <p:sldId id="290" r:id="rId9"/>
    <p:sldId id="301" r:id="rId10"/>
    <p:sldId id="291" r:id="rId11"/>
    <p:sldId id="292" r:id="rId12"/>
    <p:sldId id="293" r:id="rId13"/>
    <p:sldId id="294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85" r:id="rId24"/>
    <p:sldId id="286" r:id="rId25"/>
    <p:sldId id="269" r:id="rId26"/>
    <p:sldId id="270" r:id="rId27"/>
    <p:sldId id="289" r:id="rId28"/>
    <p:sldId id="271" r:id="rId29"/>
    <p:sldId id="272" r:id="rId30"/>
    <p:sldId id="273" r:id="rId31"/>
    <p:sldId id="274" r:id="rId32"/>
    <p:sldId id="281" r:id="rId33"/>
    <p:sldId id="282" r:id="rId34"/>
    <p:sldId id="283" r:id="rId35"/>
    <p:sldId id="295" r:id="rId36"/>
    <p:sldId id="296" r:id="rId37"/>
    <p:sldId id="297" r:id="rId38"/>
    <p:sldId id="298" r:id="rId39"/>
    <p:sldId id="299" r:id="rId40"/>
    <p:sldId id="300" r:id="rId41"/>
    <p:sldId id="302" r:id="rId42"/>
    <p:sldId id="303" r:id="rId43"/>
    <p:sldId id="304" r:id="rId44"/>
    <p:sldId id="305" r:id="rId4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409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41D1-9C82-4B03-84AC-C8CF316CA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6919-06B0-4450-A020-8DD83F51C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4850" y="274638"/>
            <a:ext cx="1906588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274638"/>
            <a:ext cx="5570537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F8487-B085-42D2-A3A4-CF6B0A621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068D7-57AD-43FC-A4FA-DA729964B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13DC0-E682-4349-81F5-4CB3339DE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B2A13-0B86-482B-9A14-D6D81863D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73856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2875" y="1600200"/>
            <a:ext cx="373856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5D275-36D9-4070-A652-50EB81889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862EF-E5C6-42E6-BCCE-38F283C95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97687-F506-4C91-B69F-085690B08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6AD7F-5765-4828-9D67-F63F09701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5BC0-8B1C-4FC0-901D-B0F773622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4A477-2324-42EC-A792-2BA6AFE97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17669-B18A-43EE-883D-403447E4D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36AED-7D00-45CF-998D-ED6AFAC50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4850" y="274638"/>
            <a:ext cx="1906588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274638"/>
            <a:ext cx="5570537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CA1EE-BC42-4570-8837-F09876C42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41517-48C5-4A06-B7BF-01CF5E7DC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D9414-8167-44E4-8417-D80CAAA81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22E96-71BA-42D2-916F-28EE420E5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73856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2875" y="1600200"/>
            <a:ext cx="373856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B3D54-FAF4-4CF5-8FB2-291DEEAA4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2AA5-F55C-430E-BED8-8456149C7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2606F-A973-452A-9383-0FB5B782C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BE93-C90A-43DE-8201-940AFD6AD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C0804-9619-4A44-97B3-49176BCA6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A2A80-E5FD-4DF4-8A5F-D5503A8C1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00EEA-96F1-4404-A793-38DE1E515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123A5-927C-4D5E-B60B-E02306A13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4850" y="274638"/>
            <a:ext cx="1906588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274638"/>
            <a:ext cx="5570537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B17B1-396F-4FDB-935D-4EFD3B4F8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73856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2875" y="1600200"/>
            <a:ext cx="373856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F28C4-52AF-4CCE-AF71-B0D571F81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34E79-DAE2-4A0D-B479-6A7EF4EA6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92DB3-6610-4DB0-9F88-6710123AF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67C8E-2BA4-4E77-BE89-8FCCDF06A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E2C71-8663-40CF-B0EC-4890D3018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72C91-74DA-4D1B-8730-F7C02274D5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/>
          <a:srcRect l="35432" r="40158"/>
          <a:stretch>
            <a:fillRect/>
          </a:stretch>
        </p:blipFill>
        <p:spPr bwMode="auto">
          <a:xfrm>
            <a:off x="-36513" y="0"/>
            <a:ext cx="1487488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47813" y="6237288"/>
            <a:ext cx="2420937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140200" y="6237288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380288" y="6245225"/>
            <a:ext cx="1303337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650FE149-C2EA-44A1-8789-5A85B8E9E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4638"/>
            <a:ext cx="7126287" cy="1139825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щёлкните мышью</a:t>
            </a:r>
          </a:p>
        </p:txBody>
      </p:sp>
      <p:sp>
        <p:nvSpPr>
          <p:cNvPr id="1031" name="Freeform 6"/>
          <p:cNvSpPr>
            <a:spLocks noChangeArrowheads="1"/>
          </p:cNvSpPr>
          <p:nvPr/>
        </p:nvSpPr>
        <p:spPr bwMode="auto">
          <a:xfrm>
            <a:off x="971550" y="-230188"/>
            <a:ext cx="1008063" cy="7316788"/>
          </a:xfrm>
          <a:custGeom>
            <a:avLst/>
            <a:gdLst>
              <a:gd name="T0" fmla="*/ 2147483647 w 635"/>
              <a:gd name="T1" fmla="*/ 2147483647 h 4672"/>
              <a:gd name="T2" fmla="*/ 0 w 635"/>
              <a:gd name="T3" fmla="*/ 2147483647 h 4672"/>
              <a:gd name="T4" fmla="*/ 2147483647 w 635"/>
              <a:gd name="T5" fmla="*/ 2147483647 h 4672"/>
              <a:gd name="T6" fmla="*/ 2147483647 w 635"/>
              <a:gd name="T7" fmla="*/ 2147483647 h 4672"/>
              <a:gd name="T8" fmla="*/ 2147483647 w 635"/>
              <a:gd name="T9" fmla="*/ 2147483647 h 4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5" h="4672">
                <a:moveTo>
                  <a:pt x="317" y="159"/>
                </a:moveTo>
                <a:cubicBezTo>
                  <a:pt x="211" y="318"/>
                  <a:pt x="0" y="1928"/>
                  <a:pt x="0" y="2654"/>
                </a:cubicBezTo>
                <a:cubicBezTo>
                  <a:pt x="0" y="3380"/>
                  <a:pt x="211" y="4672"/>
                  <a:pt x="317" y="4513"/>
                </a:cubicBezTo>
                <a:cubicBezTo>
                  <a:pt x="423" y="4354"/>
                  <a:pt x="635" y="2427"/>
                  <a:pt x="635" y="1701"/>
                </a:cubicBezTo>
                <a:cubicBezTo>
                  <a:pt x="635" y="975"/>
                  <a:pt x="423" y="0"/>
                  <a:pt x="317" y="159"/>
                </a:cubicBez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6295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2pPr>
      <a:lvl3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3pPr>
      <a:lvl4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4pPr>
      <a:lvl5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5pPr>
      <a:lvl6pPr marL="25146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6pPr>
      <a:lvl7pPr marL="29718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7pPr>
      <a:lvl8pPr marL="34290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8pPr>
      <a:lvl9pPr marL="38862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411413" y="1989138"/>
            <a:ext cx="423545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4638"/>
            <a:ext cx="7126287" cy="1139825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щёлкните мышью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6295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C5A443B0-708D-4BDE-8ADC-BCD4DBAB3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2pPr>
      <a:lvl3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3pPr>
      <a:lvl4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4pPr>
      <a:lvl5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5pPr>
      <a:lvl6pPr marL="25146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6pPr>
      <a:lvl7pPr marL="29718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7pPr>
      <a:lvl8pPr marL="34290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8pPr>
      <a:lvl9pPr marL="38862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777875" y="0"/>
            <a:ext cx="7543800" cy="3048000"/>
          </a:xfrm>
          <a:prstGeom prst="rect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777875" y="6172200"/>
            <a:ext cx="7543800" cy="26988"/>
          </a:xfrm>
          <a:prstGeom prst="rect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4638"/>
            <a:ext cx="7126287" cy="1139825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щёлкните мышью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6295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1547813" y="6237288"/>
            <a:ext cx="241776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4140200" y="6237288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380288" y="6245225"/>
            <a:ext cx="1303337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D5DEAE5A-0B03-44D5-9D7A-E4D894CCE1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2pPr>
      <a:lvl3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3pPr>
      <a:lvl4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4pPr>
      <a:lvl5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5pPr>
      <a:lvl6pPr marL="25146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6pPr>
      <a:lvl7pPr marL="29718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7pPr>
      <a:lvl8pPr marL="34290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8pPr>
      <a:lvl9pPr marL="38862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gromova@tunev.gov.spb.ru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nevarono.spb.ru/ege.html" TargetMode="External"/><Relationship Id="rId2" Type="http://schemas.openxmlformats.org/officeDocument/2006/relationships/hyperlink" Target="http://gmpmpk.ru/gia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oge-i-gve-9/demoversii-specifikacii-kodifikatory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50825" y="476250"/>
            <a:ext cx="8893175" cy="604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>РОДИТЕЛЬСКОЕ СОБРАНИЕ </a:t>
            </a: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«Подготовка к проведению </a:t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в 2020 году  государственной итоговой</a:t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аттестации выпускников 9-х классов в формате ОГЭ »</a:t>
            </a: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> </a:t>
            </a:r>
            <a:b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                                                              </a:t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                                                      </a:t>
            </a:r>
            <a: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  <a:t>                                          </a:t>
            </a:r>
            <a:b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  <a:t> </a:t>
            </a: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2019</a:t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                             </a:t>
            </a:r>
            <a: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</a:br>
            <a:endParaRPr lang="ru-RU" altLang="ru-RU" sz="2000" b="1" i="1">
              <a:solidFill>
                <a:srgbClr val="66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1331913" y="0"/>
            <a:ext cx="7632700" cy="7245350"/>
          </a:xfrm>
        </p:spPr>
        <p:txBody>
          <a:bodyPr/>
          <a:lstStyle/>
          <a:p>
            <a:r>
              <a:rPr lang="ru-RU" altLang="ru-RU" sz="2800" b="1" i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Повторно</a:t>
            </a:r>
            <a:r>
              <a:rPr lang="ru-RU" altLang="ru-RU" sz="28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допускаются к итоговому собеседованию по русскому языку в дополнительные сроки в текущем учебном году (</a:t>
            </a:r>
            <a:r>
              <a:rPr lang="ru-RU" alt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вторую рабочую среду марта и первый рабочий понедельник мая) </a:t>
            </a: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следующие обучающиеся: получившие по итоговому собеседованию по русскому языку неудовлетворительный результат («незачет»); не явившиеся на итоговое собеседование по русскому языку по уважительным причинам (болезнь или иные обстоятельства), </a:t>
            </a:r>
            <a:r>
              <a:rPr lang="ru-RU" altLang="ru-RU" sz="28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подтвержденным документально</a:t>
            </a: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не завершившие итоговое собеседование по русскому языку по уважительным причинам (болезнь или иные обстоятельства), </a:t>
            </a:r>
            <a:r>
              <a:rPr lang="ru-RU" altLang="ru-RU" sz="28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подтвержденным документально</a:t>
            </a: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1331913" y="836613"/>
            <a:ext cx="7629525" cy="5141912"/>
          </a:xfrm>
        </p:spPr>
        <p:txBody>
          <a:bodyPr/>
          <a:lstStyle/>
          <a:p>
            <a:pPr algn="ctr"/>
            <a:r>
              <a:rPr lang="ru-RU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количество баллов за выполнение всей работы – </a:t>
            </a:r>
            <a:r>
              <a:rPr lang="ru-RU" altLang="ru-RU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19.</a:t>
            </a:r>
            <a:r>
              <a:rPr lang="ru-RU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Экзаменуемый получает </a:t>
            </a:r>
            <a:r>
              <a:rPr lang="ru-RU" altLang="ru-RU" sz="36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зачёт</a:t>
            </a:r>
            <a:r>
              <a:rPr lang="ru-RU" altLang="ru-RU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случае, если за выполнение работы он набрал </a:t>
            </a:r>
            <a:r>
              <a:rPr lang="ru-RU" altLang="ru-RU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или более баллов.</a:t>
            </a:r>
          </a:p>
          <a:p>
            <a:endParaRPr lang="ru-RU" altLang="ru-RU" sz="36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755650" y="500063"/>
            <a:ext cx="8280400" cy="6000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just"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ОГЭ по всем учебным предметам начинается в </a:t>
            </a:r>
            <a:r>
              <a:rPr lang="ru-RU" altLang="ru-RU" sz="30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10.00</a:t>
            </a:r>
            <a:r>
              <a:rPr lang="ru-RU" altLang="ru-RU" sz="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 местному времени. В день экзамена участник ОГЭ прибывает в ППЭ </a:t>
            </a:r>
            <a:r>
              <a:rPr lang="ru-RU" altLang="ru-RU" sz="30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позднее    </a:t>
            </a:r>
            <a:r>
              <a:rPr lang="ru-RU" altLang="ru-RU" sz="30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9.15 </a:t>
            </a:r>
            <a:r>
              <a:rPr lang="ru-RU" altLang="ru-RU" sz="30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местному времени.</a:t>
            </a:r>
          </a:p>
          <a:p>
            <a:pPr marL="342900" indent="-339725" algn="just"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Допуск в ППЭ осуществляется </a:t>
            </a:r>
            <a:r>
              <a:rPr lang="ru-RU" altLang="ru-RU" sz="30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наличии у участников документов, удостоверяющих личность</a:t>
            </a:r>
            <a:r>
              <a:rPr lang="ru-RU" altLang="ru-RU" sz="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и при наличии их в списках распределения в данный ППЭ.</a:t>
            </a:r>
          </a:p>
          <a:p>
            <a:pPr marL="342900" indent="-339725" algn="just"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случае отсутствия у обучающихся документа, удостоверяющего личность, он допускается в ППЭ после подтверждения его личности сопровождающим.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835150" y="692150"/>
            <a:ext cx="6751638" cy="4824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just">
              <a:lnSpc>
                <a:spcPct val="80000"/>
              </a:lnSpc>
              <a:spcBef>
                <a:spcPts val="675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участник ОГЭ опоздал на экзамен, он допускается к сдаче ОГЭ в установленном порядке, при этом </a:t>
            </a:r>
            <a:r>
              <a:rPr lang="ru-RU" altLang="ru-RU" sz="36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время окончания экзамена не продлевается, повторный общий инструктаж не проводится.</a:t>
            </a: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Организаторы предоставляют необходимую информацию для заполнения полей бланков ОГЭ.</a:t>
            </a:r>
          </a:p>
          <a:p>
            <a:pPr marL="342900" indent="-339725" algn="just">
              <a:lnSpc>
                <a:spcPct val="80000"/>
              </a:lnSpc>
              <a:spcBef>
                <a:spcPts val="675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14313" y="357188"/>
            <a:ext cx="8229600" cy="10668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ЗАПРЕЩЕНО!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042988" y="1214438"/>
            <a:ext cx="7886700" cy="545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just"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день проведения экзамена (в период с момента входа в ППЭ и до окончания экзамена) участникам </a:t>
            </a:r>
            <a:r>
              <a:rPr lang="ru-RU" altLang="ru-RU" sz="24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иметь при себе средства связи, электронно-вычислительную технику, фото-, аудио- и видеоаппаратуру, справочные материалы, письменные заметки и иные средства хранения и передачи информации, выносить из аудитории письменные заметки и иные средства хранения и передачи информации. Из ППЭ </a:t>
            </a:r>
            <a:r>
              <a:rPr lang="ru-RU" altLang="ru-RU" sz="24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запрещается</a:t>
            </a: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выносить экзаменационные материалы, в том числе КИМ и черновики на бумажном или электронном носителях, фотографировать экзаменационные материа</a:t>
            </a:r>
            <a:r>
              <a:rPr lang="ru-RU" alt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лы.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692275" y="1500188"/>
            <a:ext cx="7037388" cy="47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lnSpc>
                <a:spcPct val="90000"/>
              </a:lnSpc>
              <a:spcBef>
                <a:spcPts val="675"/>
              </a:spcBef>
              <a:buClrTx/>
              <a:buFontTx/>
              <a:buNone/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Рекомендуется взять с собой только необходимые вещи:</a:t>
            </a:r>
          </a:p>
          <a:p>
            <a:pPr marL="339725" indent="-336550" algn="just">
              <a:lnSpc>
                <a:spcPct val="90000"/>
              </a:lnSpc>
              <a:spcBef>
                <a:spcPts val="675"/>
              </a:spcBef>
              <a:buFont typeface="Calibri" pitchFamily="32" charset="0"/>
              <a:buChar char="•"/>
              <a:defRPr/>
            </a:pP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Гелевая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или капиллярная ручка с чернилами черного цвета</a:t>
            </a:r>
          </a:p>
          <a:p>
            <a:pPr marL="339725" indent="-336550" algn="just">
              <a:lnSpc>
                <a:spcPct val="90000"/>
              </a:lnSpc>
              <a:spcBef>
                <a:spcPts val="675"/>
              </a:spcBef>
              <a:buFont typeface="Calibri" pitchFamily="32" charset="0"/>
              <a:buChar char="•"/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Разрешенные средства обучения и воспитания.</a:t>
            </a:r>
          </a:p>
          <a:p>
            <a:pPr marL="339725" indent="-336550" algn="just">
              <a:lnSpc>
                <a:spcPct val="90000"/>
              </a:lnSpc>
              <a:spcBef>
                <a:spcPts val="675"/>
              </a:spcBef>
              <a:buFont typeface="Calibri" pitchFamily="32" charset="0"/>
              <a:buChar char="•"/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Лекарства и питание (при необходимости)</a:t>
            </a:r>
          </a:p>
          <a:p>
            <a:pPr algn="just">
              <a:lnSpc>
                <a:spcPct val="90000"/>
              </a:lnSpc>
              <a:spcBef>
                <a:spcPts val="675"/>
              </a:spcBef>
              <a:buClrTx/>
              <a:buFontTx/>
              <a:buNone/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Иные вещи участники ОГЭ обязаны оставить в специально разрешенном месте для хранения личных вещей до входа в ППЭ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258888" y="260350"/>
            <a:ext cx="7399337" cy="6264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 algn="just">
              <a:lnSpc>
                <a:spcPct val="80000"/>
              </a:lnSpc>
              <a:spcBef>
                <a:spcPts val="625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Участники ОГЭ занимают рабочие места в аудитории в соответствие со списками распределения. </a:t>
            </a:r>
            <a:r>
              <a:rPr lang="ru-RU" altLang="ru-RU" sz="32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Изменение рабочего места запрещено.</a:t>
            </a:r>
          </a:p>
          <a:p>
            <a:pPr marL="339725" indent="-339725" algn="just">
              <a:lnSpc>
                <a:spcPct val="80000"/>
              </a:lnSpc>
              <a:spcBef>
                <a:spcPts val="625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 время экзамена з</a:t>
            </a:r>
            <a:r>
              <a:rPr lang="ru-RU" altLang="ru-RU" sz="32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апрещено</a:t>
            </a: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общаться друг с другом, свободно перемещаться по аудитории и ППЭ, выходить из аудитории без разрешения организатора.</a:t>
            </a:r>
          </a:p>
          <a:p>
            <a:pPr marL="339725" indent="-339725" algn="just">
              <a:lnSpc>
                <a:spcPct val="80000"/>
              </a:lnSpc>
              <a:spcBef>
                <a:spcPts val="625"/>
              </a:spcBef>
              <a:buFont typeface="Times New Roman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выходе из аудитории во время экзамена участник ОГЭ должен оставить экзаменационные материалы, черновики и письменные принадлежности на рабочем столе.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539750" y="188913"/>
            <a:ext cx="8229600" cy="10668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258888" y="1196975"/>
            <a:ext cx="7705725" cy="566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just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Участники ОГЭ, допустившие нарушение указанных требований или нарушения Порядка проведения государственной итоговой аттестации, удаляются с экзамена.</a:t>
            </a:r>
          </a:p>
          <a:p>
            <a:pPr marL="342900" indent="-339725" algn="just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факт нарушения подтверждается, председатель ГЭК принимает нарушение об аннулировании результатов участника ОГЭ по соответствующему учебному предмету.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428625" y="571500"/>
            <a:ext cx="8229600" cy="10668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42988" y="2060575"/>
            <a:ext cx="7921625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>
              <a:spcBef>
                <a:spcPts val="800"/>
              </a:spcBef>
              <a:buClrTx/>
              <a:buFontTx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Разрешается использовать орфографические словари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800"/>
              </a:spcBef>
              <a:buClrTx/>
              <a:buFontTx/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</a:p>
          <a:p>
            <a:pPr marL="339725" indent="-336550"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Разрешается пользоваться линейкой.</a:t>
            </a:r>
          </a:p>
          <a:p>
            <a:pPr marL="339725" indent="-336550"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Справочные материалы, которые можно использовать во время экзамена, выдаются каждому участнику ОГЭ вместе с текстом его экзаменационной работы.</a:t>
            </a:r>
          </a:p>
          <a:p>
            <a:pPr>
              <a:spcBef>
                <a:spcPts val="700"/>
              </a:spcBef>
              <a:buClrTx/>
              <a:buFontTx/>
              <a:buNone/>
              <a:defRPr/>
            </a:pPr>
            <a:endParaRPr lang="ru-RU" sz="28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428625" y="642938"/>
            <a:ext cx="8229600" cy="10668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87450" y="1714500"/>
            <a:ext cx="7777163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ФИЗИКА</a:t>
            </a:r>
          </a:p>
          <a:p>
            <a:pPr marL="339725" indent="-336550" algn="just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defRPr/>
            </a:pPr>
            <a:r>
              <a:rPr lang="ru-RU" sz="2400" dirty="0" smtClean="0">
                <a:latin typeface="Times New Roman" pitchFamily="16" charset="0"/>
                <a:cs typeface="Times New Roman" pitchFamily="16" charset="0"/>
              </a:rPr>
              <a:t>Можно пользоваться непрограммируемым калькулятором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.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ru-RU" sz="2000" b="1" dirty="0" smtClean="0">
                <a:latin typeface="Times New Roman" pitchFamily="16" charset="0"/>
                <a:cs typeface="Times New Roman" pitchFamily="16" charset="0"/>
              </a:rPr>
              <a:t>Непрограммируемый калькулятор – это калькулятор, который 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должен обеспечивать арифметические вычисления (сложение, вычитание, умножение, деление, извлечение корня) и вычисление тригонометрических функций (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sin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cos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tg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ctg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arcsin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arcos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arctg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); не должен предоставлять возможность сохранения в своей памяти баз данных экзаменационных заданий и их решений, а также любой другой информации, знание которой прямо или косвенно проверяется на экзамене.</a:t>
            </a:r>
          </a:p>
          <a:p>
            <a:pPr marL="339725" indent="-336550" algn="just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defRPr/>
            </a:pP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Калькулятор не должен предоставлять экзаменующемуся возможности получения извне информации во время сдачи экзамена. Коммуникационные возможности калькулятора не должны допускать беспроводного обмена информацией с любыми внешними источниками.</a:t>
            </a:r>
          </a:p>
          <a:p>
            <a:pPr marL="339725" indent="-336550" algn="just">
              <a:lnSpc>
                <a:spcPct val="80000"/>
              </a:lnSpc>
              <a:spcBef>
                <a:spcPts val="500"/>
              </a:spcBef>
              <a:buFont typeface="Times New Roman" pitchFamily="16" charset="0"/>
              <a:buChar char="•"/>
              <a:defRPr/>
            </a:pP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Лабораторное оборудование, необходимое для выполнения части заданий, </a:t>
            </a:r>
            <a:r>
              <a:rPr lang="ru-RU" sz="2000" dirty="0" err="1" smtClean="0">
                <a:latin typeface="Times New Roman" pitchFamily="16" charset="0"/>
                <a:cs typeface="Times New Roman" pitchFamily="16" charset="0"/>
              </a:rPr>
              <a:t>предоставлятся</a:t>
            </a:r>
            <a:r>
              <a:rPr lang="ru-RU" sz="2000" dirty="0" smtClean="0">
                <a:latin typeface="Times New Roman" pitchFamily="16" charset="0"/>
                <a:cs typeface="Times New Roman" pitchFamily="16" charset="0"/>
              </a:rPr>
              <a:t> участникам ОГЭ в пункте проведения экзамена.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endParaRPr lang="ru-RU" sz="2000" dirty="0" smtClean="0"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258888" y="936625"/>
            <a:ext cx="7670800" cy="5732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indent="5397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Освоение образовательных программ основного общего образования завершается обязательной государственной итоговой аттестацией  по русскому языку, математике и 2 предметам по выбору учащегося.</a:t>
            </a:r>
          </a:p>
          <a:p>
            <a:pPr indent="5397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  — это основной обязательный вид экзамена в 9 классе. Служит для контроля знаний, полученных учащимися за 9 лет, а также для приёма в учреждения среднего профессионального образования (колледжи и техникумы).</a:t>
            </a:r>
          </a:p>
          <a:p>
            <a:pPr indent="5397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ОГЭ оценивается на региональном уровне. После экзаменов ученикам выдают аттестаты о получении основного общего образования. Учащиеся, окончившие 9 класс с отличием, получают аттестаты особого образца.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79438" y="222250"/>
            <a:ext cx="7772400" cy="714375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ЧТО ТАКОЕ ГИА (ОГЭ)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85750" y="571500"/>
            <a:ext cx="8229600" cy="10668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4213" y="1989138"/>
            <a:ext cx="7543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50"/>
              </a:spcBef>
              <a:buClrTx/>
              <a:buFontTx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БИОЛОГИЯ</a:t>
            </a:r>
          </a:p>
          <a:p>
            <a:pPr marL="339725" indent="-336550">
              <a:lnSpc>
                <a:spcPct val="80000"/>
              </a:lnSpc>
              <a:spcBef>
                <a:spcPts val="750"/>
              </a:spcBef>
              <a:buFont typeface="Times New Roman" pitchFamily="16" charset="0"/>
              <a:buChar char="•"/>
              <a:defRPr/>
            </a:pPr>
            <a:r>
              <a:rPr lang="ru-RU" sz="3000" dirty="0" smtClean="0">
                <a:latin typeface="Times New Roman" pitchFamily="16" charset="0"/>
                <a:cs typeface="Times New Roman" pitchFamily="16" charset="0"/>
              </a:rPr>
              <a:t>Можно пользоваться линейкой, карандашом и непрограммируемым калькулятором.</a:t>
            </a:r>
          </a:p>
          <a:p>
            <a:pPr>
              <a:lnSpc>
                <a:spcPct val="80000"/>
              </a:lnSpc>
              <a:spcBef>
                <a:spcPts val="750"/>
              </a:spcBef>
              <a:buClrTx/>
              <a:buFontTx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ГЕОГРАФИЯ</a:t>
            </a:r>
          </a:p>
          <a:p>
            <a:pPr marL="339725" indent="-336550" algn="just">
              <a:lnSpc>
                <a:spcPct val="80000"/>
              </a:lnSpc>
              <a:spcBef>
                <a:spcPts val="750"/>
              </a:spcBef>
              <a:buFont typeface="Times New Roman" pitchFamily="16" charset="0"/>
              <a:buChar char="•"/>
              <a:defRPr/>
            </a:pPr>
            <a:r>
              <a:rPr lang="ru-RU" sz="3000" dirty="0" smtClean="0">
                <a:latin typeface="Times New Roman" pitchFamily="16" charset="0"/>
                <a:cs typeface="Times New Roman" pitchFamily="16" charset="0"/>
              </a:rPr>
              <a:t>Разрешено использование непрограммируемого калькулятора, линейки и географических атласов для 7, 8 и 9 классов.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763713" y="274638"/>
            <a:ext cx="6985000" cy="1209675"/>
          </a:xfrm>
        </p:spPr>
        <p:txBody>
          <a:bodyPr/>
          <a:lstStyle/>
          <a:p>
            <a:pPr eaLnBrk="1" hangingPunct="1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750"/>
              </a:spcBef>
              <a:buClrTx/>
              <a:buFont typeface="Times New Roman" pitchFamily="16" charset="0"/>
              <a:buNone/>
              <a:defRPr/>
            </a:pPr>
            <a:r>
              <a:rPr lang="ru-RU" sz="3000" b="1" kern="1200" dirty="0" smtClean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ХИМИЯ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Times New Roman" pitchFamily="16" charset="0"/>
              <a:buNone/>
              <a:defRPr/>
            </a:pPr>
            <a:r>
              <a:rPr lang="ru-RU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непрограммируемый калькулятор, лабораторное оборудование, периодическая система химических элементов Д.И. Менделеева, таблица растворимости солей, кислот и оснований в воде, электрохимический ряд напряжений металлов.</a:t>
            </a:r>
          </a:p>
          <a:p>
            <a:pPr marL="3175" indent="0" eaLnBrk="1" hangingPunct="1">
              <a:lnSpc>
                <a:spcPct val="80000"/>
              </a:lnSpc>
              <a:spcBef>
                <a:spcPts val="750"/>
              </a:spcBef>
              <a:buFont typeface="Times New Roman" pitchFamily="16" charset="0"/>
              <a:buNone/>
              <a:defRPr/>
            </a:pPr>
            <a:r>
              <a:rPr lang="ru-RU" sz="3000" kern="1200" dirty="0" smtClean="0">
                <a:solidFill>
                  <a:srgbClr val="FFFFFF"/>
                </a:solidFill>
                <a:latin typeface="Times New Roman" pitchFamily="16" charset="0"/>
                <a:cs typeface="Times New Roman" pitchFamily="16" charset="0"/>
              </a:rPr>
              <a:t>Можно пользоваться линейкой, карандашом и непрограммируемого калькулятора, линейки и географических атласов для 7, 8 и 9 классов.</a:t>
            </a:r>
          </a:p>
          <a:p>
            <a:pPr>
              <a:buFont typeface="Times New Roman" pitchFamily="16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476375" y="404813"/>
            <a:ext cx="6624638" cy="10096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kern="1200" dirty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  <a:r>
              <a:rPr lang="ru-RU" altLang="ru-RU" sz="3600" kern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kern="1200" dirty="0">
                <a:latin typeface="Times New Roman" pitchFamily="18" charset="0"/>
                <a:cs typeface="Times New Roman" pitchFamily="18" charset="0"/>
              </a:rPr>
            </a:br>
            <a:endParaRPr lang="ru-RU" altLang="ru-RU" dirty="0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1331913" y="1600200"/>
            <a:ext cx="7629525" cy="49244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4000" b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литература</a:t>
            </a:r>
            <a:r>
              <a:rPr lang="ru-RU" altLang="ru-RU" sz="360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полные тексты художественных произведений, а также сборники лирики.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информатика и информационно-коммуникационные технологии (ИКТ)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компьютерная техника.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altLang="ru-RU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altLang="ru-RU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187450" y="346075"/>
            <a:ext cx="7239000" cy="676275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76375" y="1196975"/>
            <a:ext cx="7239000" cy="538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r>
              <a:rPr lang="ru-RU" sz="2200" dirty="0" smtClean="0">
                <a:latin typeface="Times New Roman" pitchFamily="16" charset="0"/>
                <a:cs typeface="Times New Roman" pitchFamily="16" charset="0"/>
              </a:rPr>
              <a:t>Всё, что не входит в спецификацию КИМ ОГЭ по предмету, </a:t>
            </a:r>
            <a:r>
              <a:rPr lang="ru-RU" sz="2400" b="1" dirty="0" smtClean="0">
                <a:latin typeface="Times New Roman" pitchFamily="16" charset="0"/>
                <a:cs typeface="Times New Roman" pitchFamily="16" charset="0"/>
              </a:rPr>
              <a:t>иметь и использовать на экзамене запрещено, в том числе:</a:t>
            </a:r>
          </a:p>
          <a:p>
            <a:pPr marL="339725" indent="-336550" algn="just">
              <a:lnSpc>
                <a:spcPct val="80000"/>
              </a:lnSpc>
              <a:spcBef>
                <a:spcPts val="550"/>
              </a:spcBef>
              <a:buFont typeface="Times New Roman" pitchFamily="16" charset="0"/>
              <a:buChar char="•"/>
              <a:defRPr/>
            </a:pPr>
            <a:r>
              <a:rPr lang="ru-RU" sz="2400" b="1" dirty="0" smtClean="0">
                <a:latin typeface="Times New Roman" pitchFamily="16" charset="0"/>
                <a:cs typeface="Times New Roman" pitchFamily="16" charset="0"/>
              </a:rPr>
              <a:t>мобильные телефоны или иные средства связи;</a:t>
            </a:r>
          </a:p>
          <a:p>
            <a:pPr marL="339725" indent="-336550" algn="just">
              <a:lnSpc>
                <a:spcPct val="80000"/>
              </a:lnSpc>
              <a:spcBef>
                <a:spcPts val="550"/>
              </a:spcBef>
              <a:buFont typeface="Times New Roman" pitchFamily="16" charset="0"/>
              <a:buChar char="•"/>
              <a:defRPr/>
            </a:pPr>
            <a:r>
              <a:rPr lang="ru-RU" sz="2400" b="1" dirty="0" smtClean="0">
                <a:latin typeface="Times New Roman" pitchFamily="16" charset="0"/>
                <a:cs typeface="Times New Roman" pitchFamily="16" charset="0"/>
              </a:rPr>
              <a:t>любые электронно-вычислительные устройства;</a:t>
            </a:r>
          </a:p>
          <a:p>
            <a:pPr marL="339725" indent="-336550" algn="just">
              <a:lnSpc>
                <a:spcPct val="80000"/>
              </a:lnSpc>
              <a:spcBef>
                <a:spcPts val="550"/>
              </a:spcBef>
              <a:buFont typeface="Times New Roman" pitchFamily="16" charset="0"/>
              <a:buChar char="•"/>
              <a:defRPr/>
            </a:pPr>
            <a:r>
              <a:rPr lang="ru-RU" sz="2400" b="1" dirty="0" smtClean="0">
                <a:latin typeface="Times New Roman" pitchFamily="16" charset="0"/>
                <a:cs typeface="Times New Roman" pitchFamily="16" charset="0"/>
              </a:rPr>
              <a:t>фото, аудио и видеоаппаратуру;</a:t>
            </a:r>
          </a:p>
          <a:p>
            <a:pPr marL="339725" indent="-336550" algn="just">
              <a:lnSpc>
                <a:spcPct val="80000"/>
              </a:lnSpc>
              <a:spcBef>
                <a:spcPts val="550"/>
              </a:spcBef>
              <a:buFont typeface="Times New Roman" pitchFamily="16" charset="0"/>
              <a:buChar char="•"/>
              <a:defRPr/>
            </a:pPr>
            <a:r>
              <a:rPr lang="ru-RU" sz="2400" b="1" dirty="0" smtClean="0">
                <a:latin typeface="Times New Roman" pitchFamily="16" charset="0"/>
                <a:cs typeface="Times New Roman" pitchFamily="16" charset="0"/>
              </a:rPr>
              <a:t>справочные материалы и письменные заметки;</a:t>
            </a:r>
          </a:p>
          <a:p>
            <a:pPr marL="339725" indent="-336550" algn="just">
              <a:lnSpc>
                <a:spcPct val="80000"/>
              </a:lnSpc>
              <a:spcBef>
                <a:spcPts val="550"/>
              </a:spcBef>
              <a:buFont typeface="Times New Roman" pitchFamily="16" charset="0"/>
              <a:buChar char="•"/>
              <a:defRPr/>
            </a:pPr>
            <a:r>
              <a:rPr lang="ru-RU" sz="2400" b="1" dirty="0" smtClean="0">
                <a:latin typeface="Times New Roman" pitchFamily="16" charset="0"/>
                <a:cs typeface="Times New Roman" pitchFamily="16" charset="0"/>
              </a:rPr>
              <a:t>иные средства хранения и передачи информации</a:t>
            </a:r>
            <a:r>
              <a:rPr lang="ru-RU" sz="2200" dirty="0" smtClean="0">
                <a:latin typeface="Times New Roman" pitchFamily="16" charset="0"/>
                <a:cs typeface="Times New Roman" pitchFamily="16" charset="0"/>
              </a:rPr>
              <a:t>.</a:t>
            </a:r>
          </a:p>
          <a:p>
            <a:pPr algn="just"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r>
              <a:rPr lang="ru-RU" sz="2200" dirty="0" smtClean="0">
                <a:latin typeface="Times New Roman" pitchFamily="16" charset="0"/>
                <a:cs typeface="Times New Roman" pitchFamily="16" charset="0"/>
              </a:rPr>
              <a:t>При нарушении этих правил и отказе в их соблюдении организаторы совместно с уполномоченным представителем ГЭК вправе удалить участника ОГЭ с экзамена с внесением записи в протокол проведения экзамена в аудитории с указанием причины удаления. На бланках и в пропуске проставляется метка о факте удаления с экзамена.</a:t>
            </a:r>
          </a:p>
          <a:p>
            <a:pPr algn="just"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endParaRPr lang="ru-RU" sz="2200" dirty="0" smtClean="0"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1258888" y="188913"/>
            <a:ext cx="7885112" cy="6335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7938" indent="-4763" algn="just">
              <a:lnSpc>
                <a:spcPct val="80000"/>
              </a:lnSpc>
              <a:spcBef>
                <a:spcPts val="675"/>
              </a:spcBef>
              <a:buClrTx/>
              <a:buFontTx/>
              <a:buNone/>
              <a:tabLst>
                <a:tab pos="7938" algn="l"/>
                <a:tab pos="455613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Экзаменационная работа выполняется </a:t>
            </a: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гелевой, капиллярной ручкой с чернилами черного цвета</a:t>
            </a: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Экзаменационная работа, выполненная другими письменными принадлежностями, не обрабатывается и не проверяется.</a:t>
            </a:r>
          </a:p>
          <a:p>
            <a:pPr marL="7938" indent="-4763" algn="just">
              <a:lnSpc>
                <a:spcPct val="80000"/>
              </a:lnSpc>
              <a:spcBef>
                <a:spcPts val="675"/>
              </a:spcBef>
              <a:buClrTx/>
              <a:buFontTx/>
              <a:buNone/>
              <a:tabLst>
                <a:tab pos="7938" algn="l"/>
                <a:tab pos="455613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ОГЭ пользуется при выполнении работы черновиками со штампом образовательной организации, на базе которой организован ППЭ, и делать пометки в КИМ.</a:t>
            </a:r>
          </a:p>
          <a:p>
            <a:pPr marL="7938" indent="-4763" algn="just">
              <a:lnSpc>
                <a:spcPct val="80000"/>
              </a:lnSpc>
              <a:spcBef>
                <a:spcPts val="675"/>
              </a:spcBef>
              <a:buClrTx/>
              <a:buFontTx/>
              <a:buNone/>
              <a:tabLst>
                <a:tab pos="7938" algn="l"/>
                <a:tab pos="455613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</a:tabLst>
            </a:pP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Черновики и КИМ не проверяются и записи в них не учитываются при обработке.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017713" y="404813"/>
            <a:ext cx="7126287" cy="1139825"/>
          </a:xfrm>
        </p:spPr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Бланки ОГЭ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>
          <a:xfrm>
            <a:off x="1331913" y="1341438"/>
            <a:ext cx="7629525" cy="4781550"/>
          </a:xfrm>
        </p:spPr>
        <p:txBody>
          <a:bodyPr/>
          <a:lstStyle/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Бланки ОГЭ являются двусторонней машиночитаемой формой и заполняются строго в соответствии с инструкцией.</a:t>
            </a:r>
          </a:p>
          <a:p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В дальнейшем будет проводиться подробный инструктаж обучающихся по заполнению бланков.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887413" y="260350"/>
            <a:ext cx="8229600" cy="4325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just">
              <a:lnSpc>
                <a:spcPct val="90000"/>
              </a:lnSpc>
              <a:spcBef>
                <a:spcPts val="675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2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ОГЭ, который по состоянию здоровья или другим объективным причинам не может завершить выполнение экзаменационной работы, имеет право досрочно сдать экзаменационные материалы и покинуть аудиторию. Ответственный организатор должен пригласить организатора вне аудитории, который сопроводит такого участника к медицинскому работнику. В случае подтверждения медработником ухудшения состояния здоровья составляется акт о досрочном завершении экзамена по объективным причинам.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539750" y="260350"/>
            <a:ext cx="8229600" cy="3357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88900" indent="-85725" algn="just">
              <a:spcBef>
                <a:spcPts val="600"/>
              </a:spcBef>
              <a:buClrTx/>
              <a:buFontTx/>
              <a:buNone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Участники ОГЭ, досрочно завершившие выполнение экзаменационной работы, могут покинуть ППЭ. Организаторы принимают у них все экзаменационные материалы.</a:t>
            </a:r>
          </a:p>
          <a:p>
            <a:pPr marL="88900" indent="-85725" algn="just">
              <a:spcBef>
                <a:spcPts val="600"/>
              </a:spcBef>
              <a:buClrTx/>
              <a:buFontTx/>
              <a:buNone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В 2019 году для сдачи ОГЭ отводилось следующее количество времени для каждого предмета:</a:t>
            </a:r>
          </a:p>
          <a:p>
            <a:pPr marL="88900" indent="-85725" algn="just">
              <a:spcBef>
                <a:spcPts val="600"/>
              </a:spcBef>
              <a:buClrTx/>
              <a:buFontTx/>
              <a:buNone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ru-RU" alt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1604963" y="1852613"/>
          <a:ext cx="6099175" cy="4738687"/>
        </p:xfrm>
        <a:graphic>
          <a:graphicData uri="http://schemas.openxmlformats.org/drawingml/2006/table">
            <a:tbl>
              <a:tblPr/>
              <a:tblGrid>
                <a:gridCol w="3048000"/>
                <a:gridCol w="3051175"/>
              </a:tblGrid>
              <a:tr h="55661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Предмет 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Время  (мин)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45916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Русский язык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235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5145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Математика 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235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1909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Физика 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180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5145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Биология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180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83006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2" charset="0"/>
                          <a:ea typeface="Microsoft YaHei" charset="-122"/>
                          <a:cs typeface="+mn-cs"/>
                        </a:rPr>
                        <a:t>Иностранный язык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Microsoft YaHei" charset="-122"/>
                      </a:endParaRP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2" charset="0"/>
                          <a:ea typeface="Microsoft YaHei" charset="-122"/>
                          <a:cs typeface="+mn-cs"/>
                        </a:rPr>
                        <a:t>120(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2" charset="0"/>
                          <a:ea typeface="Microsoft YaHei" charset="-122"/>
                          <a:cs typeface="+mn-cs"/>
                        </a:rPr>
                        <a:t>письм.часть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2" charset="0"/>
                          <a:ea typeface="Microsoft YaHei" charset="-122"/>
                          <a:cs typeface="+mn-cs"/>
                        </a:rPr>
                        <a:t>)+15 («говорение»)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Microsoft YaHei" charset="-122"/>
                      </a:endParaRP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4076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География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Информатика и ИКТ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120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150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83006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Обществознание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Химия</a:t>
                      </a: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180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120(без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практич.части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Microsoft YaHei" charset="-122"/>
                      </a:endParaRPr>
                    </a:p>
                  </a:txBody>
                  <a:tcPr marL="90000" marR="90000" marT="216429" marB="45719" horzOverflow="overflow">
                    <a:lnL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31913" y="1557338"/>
            <a:ext cx="7704137" cy="2357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11113" indent="-7938" algn="just">
              <a:spcBef>
                <a:spcPts val="800"/>
              </a:spcBef>
              <a:buClrTx/>
              <a:buFontTx/>
              <a:buNone/>
              <a:tabLst>
                <a:tab pos="11113" algn="l"/>
                <a:tab pos="458788" algn="l"/>
                <a:tab pos="908050" algn="l"/>
                <a:tab pos="1357313" algn="l"/>
                <a:tab pos="1806575" algn="l"/>
                <a:tab pos="2255838" algn="l"/>
                <a:tab pos="2705100" algn="l"/>
                <a:tab pos="3154363" algn="l"/>
                <a:tab pos="3603625" algn="l"/>
                <a:tab pos="4052888" algn="l"/>
                <a:tab pos="4502150" algn="l"/>
                <a:tab pos="4951413" algn="l"/>
                <a:tab pos="5400675" algn="l"/>
                <a:tab pos="5849938" algn="l"/>
                <a:tab pos="6299200" algn="l"/>
                <a:tab pos="6748463" algn="l"/>
                <a:tab pos="7197725" algn="l"/>
                <a:tab pos="7646988" algn="l"/>
                <a:tab pos="8096250" algn="l"/>
                <a:tab pos="8545513" algn="l"/>
                <a:tab pos="8994775" algn="l"/>
              </a:tabLst>
            </a:pP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удовлетворительными, если участник ГИА набрал количество баллов не ниже минимального, определяемым Рособрнадзором.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763713" y="119063"/>
            <a:ext cx="7129462" cy="1452562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7900988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84150"/>
            <a:ext cx="8643938" cy="653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42938" y="714375"/>
            <a:ext cx="8229600" cy="1069975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ФОРМЫ ПРОВЕДЕНИЯ ГИ</a:t>
            </a:r>
            <a:r>
              <a:rPr lang="ru-RU" altLang="ru-RU" sz="4400" b="1">
                <a:solidFill>
                  <a:srgbClr val="663300"/>
                </a:solidFill>
                <a:latin typeface="Calibri" pitchFamily="34" charset="0"/>
              </a:rPr>
              <a:t>А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914400" y="1785938"/>
            <a:ext cx="8229600" cy="432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indent="539750" algn="just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это форма государственной итоговой аттестации по образовательным программам основного общего образования. При проведении ОГЭ используются контрольные измерительные материалы стандартизированной формы.</a:t>
            </a:r>
          </a:p>
          <a:p>
            <a:pPr indent="539750" algn="just"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ГВЭ</a:t>
            </a: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форма ГИА в виде письменных и устных экзаменов с использованием текстов, тем, заданий, билетов.</a:t>
            </a:r>
          </a:p>
          <a:p>
            <a:pPr indent="539750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468313" y="0"/>
            <a:ext cx="8229600" cy="10668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АПЕЛЛЯЦИЯ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395288" y="1341438"/>
            <a:ext cx="8535987" cy="4805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85725" indent="-7938" algn="just">
              <a:spcBef>
                <a:spcPts val="500"/>
              </a:spcBef>
              <a:buClrTx/>
              <a:buFontTx/>
              <a:buNone/>
              <a:tabLst>
                <a:tab pos="857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ОГЭ имеет право подать апелляцию о нарушении установленного Порядка проведения ГИА и (или) о несогласии с выставленными баллами.</a:t>
            </a:r>
          </a:p>
          <a:p>
            <a:pPr marL="85725" indent="-7938" algn="just">
              <a:spcBef>
                <a:spcPts val="500"/>
              </a:spcBef>
              <a:buClrTx/>
              <a:buFontTx/>
              <a:buNone/>
              <a:tabLst>
                <a:tab pos="857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alt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2000" b="1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рассматривается </a:t>
            </a:r>
            <a:r>
              <a:rPr lang="ru-RU" alt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апелляция по вопросам содержания и структуры заданий по учебным предметам, по вопросам, связанным с оцениваем результатов выполнения заданий с кратким ответом, неправильным оформлением работы.</a:t>
            </a:r>
          </a:p>
          <a:p>
            <a:pPr marL="85725" indent="-7938" algn="just">
              <a:spcBef>
                <a:spcPts val="500"/>
              </a:spcBef>
              <a:buClrTx/>
              <a:buFontTx/>
              <a:buNone/>
              <a:tabLst>
                <a:tab pos="857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Апелляцию о нарушении Порядка участник ОГЭ подает </a:t>
            </a:r>
            <a:r>
              <a:rPr lang="ru-RU" alt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день 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проведения экзамена члену ГЭК, не покидая ППЭ.</a:t>
            </a:r>
          </a:p>
          <a:p>
            <a:pPr marL="85725" indent="-7938" algn="just">
              <a:spcBef>
                <a:spcPts val="500"/>
              </a:spcBef>
              <a:buClrTx/>
              <a:buFontTx/>
              <a:buNone/>
              <a:tabLst>
                <a:tab pos="857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Апелляция о несогласии с выставленными баллами подается </a:t>
            </a:r>
            <a:r>
              <a:rPr lang="ru-RU" alt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течение двух рабочих дней после официального объявления результатов экзаме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в конфликтную комиссию или в образовательную организацию ,в которой они были допущены. </a:t>
            </a:r>
          </a:p>
          <a:p>
            <a:pPr marL="85725" indent="-7938" algn="just">
              <a:spcBef>
                <a:spcPts val="500"/>
              </a:spcBef>
              <a:buClrTx/>
              <a:buFontTx/>
              <a:buNone/>
              <a:tabLst>
                <a:tab pos="857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Участники ОГЭ заблаговременно информируются о времени ,месте и порядке рассмотрения апелляций. Обучающийся и (или) его родители (законные представители) при желании присутствуют при рассмотрении апелляции.</a:t>
            </a:r>
          </a:p>
          <a:p>
            <a:pPr marL="85725" indent="-7938" algn="just">
              <a:spcBef>
                <a:spcPts val="500"/>
              </a:spcBef>
              <a:buClrTx/>
              <a:buFontTx/>
              <a:buNone/>
              <a:tabLst>
                <a:tab pos="857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ru-RU" altLang="ru-RU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571500" y="1071563"/>
            <a:ext cx="8229600" cy="432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just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рассмотрении апелляции о нарушении установленного  Порядка конфликтная комиссия выносит одно из решений: об отклонении апелляции и об удовлетворении апелляции.</a:t>
            </a:r>
          </a:p>
          <a:p>
            <a:pPr marL="342900" indent="-339725" algn="just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удовлетворении апелляции результат ОГЭ аннулируется и участнику ОГЭ предоставляется возможность сдать экзамен в иной день, предусмотренный единым расписанием проведения ОГЭ.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042988" y="1285875"/>
            <a:ext cx="7686675" cy="432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9725" algn="just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результатам рассмотрения апелляции о несогласии с выставленными баллами конфликтная комиссия принимает решение об отклонении апелляции и сохранении выставленных баллов или удовлетворении апелляции и изменении баллов. Баллы могут быть изменены как в сторону повышения, так и в сторону понижения.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1763713" y="274638"/>
            <a:ext cx="7126287" cy="706437"/>
          </a:xfrm>
        </p:spPr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Контакты</a:t>
            </a:r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>
          <a:xfrm>
            <a:off x="1331913" y="1125538"/>
            <a:ext cx="7629525" cy="5616575"/>
          </a:xfrm>
        </p:spPr>
        <p:txBody>
          <a:bodyPr/>
          <a:lstStyle/>
          <a:p>
            <a:pPr>
              <a:defRPr/>
            </a:pPr>
            <a:r>
              <a:rPr lang="ru-RU" altLang="ru-RU" b="1" u="sng" dirty="0" smtClean="0">
                <a:latin typeface="Times New Roman" pitchFamily="18" charset="0"/>
                <a:cs typeface="Times New Roman" pitchFamily="18" charset="0"/>
              </a:rPr>
              <a:t>ОО Невского района:</a:t>
            </a:r>
          </a:p>
          <a:p>
            <a:pPr>
              <a:defRPr/>
            </a:pPr>
            <a:r>
              <a:rPr lang="ru-RU" altLang="ru-RU" b="1" u="sng" dirty="0">
                <a:solidFill>
                  <a:srgbClr val="2B2B2B"/>
                </a:solidFill>
                <a:latin typeface="Times New Roman" pitchFamily="18" charset="0"/>
              </a:rPr>
              <a:t>Громова Нина Юрьевна  кабинет 33</a:t>
            </a:r>
            <a:endParaRPr lang="ru-RU" altLang="ru-RU" u="sng" dirty="0">
              <a:solidFill>
                <a:srgbClr val="2B2B2B"/>
              </a:solidFill>
              <a:latin typeface="OSRegular"/>
            </a:endParaRPr>
          </a:p>
          <a:p>
            <a:pPr>
              <a:defRPr/>
            </a:pPr>
            <a:r>
              <a:rPr lang="ru-RU" altLang="ru-RU" dirty="0">
                <a:solidFill>
                  <a:srgbClr val="2B2B2B"/>
                </a:solidFill>
                <a:latin typeface="Times New Roman" pitchFamily="18" charset="0"/>
              </a:rPr>
              <a:t>главный специалист</a:t>
            </a:r>
            <a:r>
              <a:rPr lang="ru-RU" altLang="ru-RU" sz="2000" dirty="0">
                <a:solidFill>
                  <a:srgbClr val="2B2B2B"/>
                </a:solidFill>
                <a:latin typeface="Times New Roman" pitchFamily="18" charset="0"/>
              </a:rPr>
              <a:t> (телефон: 417-37-42)</a:t>
            </a:r>
            <a:br>
              <a:rPr lang="ru-RU" altLang="ru-RU" sz="2000" dirty="0">
                <a:solidFill>
                  <a:srgbClr val="2B2B2B"/>
                </a:solidFill>
                <a:latin typeface="Times New Roman" pitchFamily="18" charset="0"/>
              </a:rPr>
            </a:br>
            <a:r>
              <a:rPr lang="ru-RU" alt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e-mail:</a:t>
            </a:r>
            <a:r>
              <a:rPr lang="ru-RU" altLang="ru-RU" u="sng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hlinkClick r:id="rId2"/>
              </a:rPr>
              <a:t>gromova@tunev.gov.spb.ru</a:t>
            </a:r>
            <a:r>
              <a:rPr lang="ru-RU" altLang="ru-RU" u="sng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 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 </a:t>
            </a:r>
            <a:endParaRPr lang="ru-RU" altLang="ru-RU" b="1" dirty="0">
              <a:solidFill>
                <a:schemeClr val="tx2">
                  <a:lumMod val="50000"/>
                </a:schemeClr>
              </a:solidFill>
              <a:latin typeface="OSRegular"/>
            </a:endParaRPr>
          </a:p>
          <a:p>
            <a:pPr algn="just">
              <a:defRPr/>
            </a:pPr>
            <a:r>
              <a:rPr lang="ru-RU" altLang="ru-RU" u="sng" dirty="0" smtClean="0">
                <a:latin typeface="Times New Roman" pitchFamily="18" charset="0"/>
                <a:cs typeface="Calibri" pitchFamily="34" charset="0"/>
              </a:rPr>
              <a:t>Оператор АИСУ «Экзамен» </a:t>
            </a:r>
            <a:r>
              <a:rPr lang="en-US" altLang="ru-RU" u="sng" dirty="0" smtClean="0">
                <a:latin typeface="Times New Roman" pitchFamily="18" charset="0"/>
                <a:cs typeface="Calibri" pitchFamily="34" charset="0"/>
              </a:rPr>
              <a:t>IX</a:t>
            </a:r>
            <a:r>
              <a:rPr lang="ru-RU" altLang="ru-RU" u="sng" dirty="0" smtClean="0">
                <a:latin typeface="Times New Roman" pitchFamily="18" charset="0"/>
                <a:cs typeface="Calibri" pitchFamily="34" charset="0"/>
              </a:rPr>
              <a:t> классы</a:t>
            </a:r>
            <a:r>
              <a:rPr lang="ru-RU" altLang="ru-RU" dirty="0" smtClean="0">
                <a:latin typeface="Times New Roman" pitchFamily="18" charset="0"/>
                <a:cs typeface="Calibri" pitchFamily="34" charset="0"/>
              </a:rPr>
              <a:t>: Светлана Витальевна Щедрина, методист РЦИ ИМЦ (</a:t>
            </a:r>
            <a:r>
              <a:rPr lang="ru-RU" altLang="ru-RU" sz="2000" dirty="0" smtClean="0">
                <a:latin typeface="Times New Roman" pitchFamily="18" charset="0"/>
                <a:cs typeface="Calibri" pitchFamily="34" charset="0"/>
              </a:rPr>
              <a:t>телефон:411-93-11)</a:t>
            </a: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altLang="ru-RU" u="sng" dirty="0" smtClean="0">
                <a:latin typeface="Times New Roman" pitchFamily="18" charset="0"/>
                <a:cs typeface="Times New Roman" pitchFamily="18" charset="0"/>
              </a:rPr>
              <a:t>Техническая поддержка ГИА: </a:t>
            </a:r>
            <a:r>
              <a:rPr lang="ru-RU" altLang="ru-RU" u="sng" dirty="0" err="1">
                <a:latin typeface="Times New Roman" pitchFamily="18" charset="0"/>
                <a:cs typeface="Times New Roman" pitchFamily="18" charset="0"/>
              </a:rPr>
              <a:t>Моргуненко</a:t>
            </a:r>
            <a:r>
              <a:rPr lang="ru-RU" altLang="ru-RU" u="sng" dirty="0">
                <a:latin typeface="Times New Roman" pitchFamily="18" charset="0"/>
                <a:cs typeface="Times New Roman" pitchFamily="18" charset="0"/>
              </a:rPr>
              <a:t> Максим Викторович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методист РЦИ ИМЦ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(тел.560-13-06)</a:t>
            </a:r>
          </a:p>
          <a:p>
            <a:pPr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1476375" y="333375"/>
            <a:ext cx="7126288" cy="1139825"/>
          </a:xfrm>
        </p:spPr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Контакты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u="sng" smtClean="0">
                <a:latin typeface="Times New Roman" pitchFamily="18" charset="0"/>
                <a:cs typeface="Times New Roman" pitchFamily="18" charset="0"/>
              </a:rPr>
              <a:t>ГБОУ Школа № 268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Заместитель директора по УВР</a:t>
            </a:r>
          </a:p>
          <a:p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Троицкая Алла Валентиновна  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каб.204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i="1" smtClean="0">
                <a:latin typeface="Times New Roman" pitchFamily="18" charset="0"/>
                <a:cs typeface="Times New Roman" pitchFamily="18" charset="0"/>
              </a:rPr>
              <a:t>телефоны 589-29-55, 8(981)130-52-82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Среда – пятница            14.00 – 17.00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Информационные</a:t>
            </a:r>
            <a:r>
              <a:rPr lang="ru-RU" altLang="ru-RU" smtClean="0"/>
              <a:t> ресурсы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ege.edu.ru</a:t>
            </a:r>
            <a:endParaRPr lang="en-US" alt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4ege.ru</a:t>
            </a:r>
          </a:p>
          <a:p>
            <a:pPr marL="0" indent="0">
              <a:defRPr/>
            </a:pPr>
            <a:r>
              <a:rPr lang="en-US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fipi.ru</a:t>
            </a:r>
            <a:endParaRPr lang="ru-RU" alt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obrnadzor.gov.ru</a:t>
            </a:r>
          </a:p>
          <a:p>
            <a:pPr marL="0" indent="0">
              <a:defRPr/>
            </a:pPr>
            <a:r>
              <a:rPr lang="en-US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nevarono.spb.ru</a:t>
            </a:r>
          </a:p>
          <a:p>
            <a:pPr marL="0" indent="0">
              <a:defRPr/>
            </a:pPr>
            <a:r>
              <a:rPr lang="en-US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school268.spb.ru</a:t>
            </a:r>
            <a:endParaRPr lang="ru-RU" alt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Информационные ресурсы</a:t>
            </a:r>
          </a:p>
        </p:txBody>
      </p:sp>
      <p:sp>
        <p:nvSpPr>
          <p:cNvPr id="471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algn="just">
              <a:defRPr/>
            </a:pPr>
            <a:r>
              <a:rPr lang="ru-RU" altLang="ru-RU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http://gmpmpk.ru/gia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 порядок обращения в Центральную психолого-медико-педагогическую комиссию для получения рекомендаций по проведению государственной итоговой аттестации.</a:t>
            </a:r>
          </a:p>
          <a:p>
            <a:pPr marL="179388">
              <a:defRPr/>
            </a:pPr>
            <a:r>
              <a:rPr lang="ru-RU" altLang="ru-RU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http://nevarono.spb.ru/ege.html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 страница ГИА на сайте ИМЦ Невского района.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Информационные ресурсы</a:t>
            </a:r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algn="just">
              <a:tabLst>
                <a:tab pos="269875" algn="l"/>
              </a:tabLst>
            </a:pPr>
            <a:r>
              <a:rPr lang="ru-RU" altLang="ru-RU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http://www.fipi.ru/oge-i-gve-9/demoversii-specifikacii-kodifikatory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ФИПИ. Демоверсии, спецификации, кодификаторы ОГЭ 2019 год</a:t>
            </a:r>
          </a:p>
          <a:p>
            <a:pPr marL="269875" algn="just">
              <a:tabLst>
                <a:tab pos="269875" algn="l"/>
              </a:tabLst>
            </a:pPr>
            <a:r>
              <a:rPr lang="ru-RU" altLang="ru-RU" sz="3600" b="1" u="sng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http://www.nevapmsc.ru/ </a:t>
            </a:r>
            <a:r>
              <a:rPr lang="ru-RU" altLang="ru-RU" sz="3600" b="1" smtClean="0">
                <a:solidFill>
                  <a:srgbClr val="002060"/>
                </a:solidFill>
                <a:latin typeface="Times New Roman" pitchFamily="18" charset="0"/>
              </a:rPr>
              <a:t>-</a:t>
            </a:r>
            <a:endParaRPr lang="ru-RU" altLang="ru-RU" sz="36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>
              <a:tabLst>
                <a:tab pos="269875" algn="l"/>
              </a:tabLst>
            </a:pPr>
            <a:r>
              <a:rPr lang="ru-RU" altLang="ru-RU" b="1" smtClean="0">
                <a:latin typeface="Times New Roman" pitchFamily="18" charset="0"/>
              </a:rPr>
              <a:t>о деятельности Центра психолого-педагогической, медицинской и социальной помощи Невского района</a:t>
            </a:r>
            <a:endParaRPr lang="ru-RU" altLang="ru-RU" smtClean="0"/>
          </a:p>
          <a:p>
            <a:pPr marL="269875">
              <a:tabLst>
                <a:tab pos="269875" algn="l"/>
              </a:tabLst>
            </a:pPr>
            <a:endParaRPr lang="ru-RU" altLang="ru-RU" smtClean="0"/>
          </a:p>
          <a:p>
            <a:pPr marL="269875">
              <a:tabLst>
                <a:tab pos="269875" algn="l"/>
              </a:tabLst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423275" cy="1296987"/>
          </a:xfrm>
        </p:spPr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расписания ОГЭ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116013" y="1557338"/>
          <a:ext cx="7848600" cy="511175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91437" marR="91437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ОГЭ(9)</a:t>
                      </a:r>
                    </a:p>
                  </a:txBody>
                  <a:tcPr marL="91437" marR="91437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22 мая (пятница)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иностранные языки 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23 мая (суббота)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иностранные языки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2559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26 мая (вторник)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история, физика, биология, химия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350250" cy="1414463"/>
          </a:xfrm>
        </p:spPr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расписания ОГЭ - 2020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223963"/>
          <a:ext cx="7629525" cy="5108575"/>
        </p:xfrm>
        <a:graphic>
          <a:graphicData uri="http://schemas.openxmlformats.org/drawingml/2006/table">
            <a:tbl>
              <a:tblPr/>
              <a:tblGrid>
                <a:gridCol w="3814762"/>
                <a:gridCol w="3814763"/>
              </a:tblGrid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ОГЭ(9)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1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29 мая (пятница)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обществознание, информатика и информационно-коммуникационные технологии (ИКТ), география, химия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30 мая (суббота)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обществознание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1176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 июня (вторник)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403350" y="571500"/>
            <a:ext cx="7383463" cy="592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indent="539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buClrTx/>
              <a:buFontTx/>
              <a:buNone/>
              <a:defRPr/>
            </a:pPr>
            <a:r>
              <a:rPr lang="ru-RU" sz="3600" b="1" dirty="0" smtClean="0">
                <a:latin typeface="Times New Roman" pitchFamily="16" charset="0"/>
                <a:cs typeface="Times New Roman" pitchFamily="16" charset="0"/>
              </a:rPr>
              <a:t>Экзамены по выбору: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физика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химия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биология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литература 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география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история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обществознание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иностранные языки (английский, французский, немецкий и испанский языки)</a:t>
            </a:r>
          </a:p>
          <a:p>
            <a:pPr indent="536575" algn="just">
              <a:buClr>
                <a:srgbClr val="0000FF"/>
              </a:buClr>
              <a:buFont typeface="Times New Roman" pitchFamily="16" charset="0"/>
              <a:buChar char="•"/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6" charset="0"/>
                <a:cs typeface="Calibri" pitchFamily="32" charset="0"/>
              </a:rPr>
              <a:t>информатика и информационно-коммуникационные технологии (ИКТ)»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8278812" cy="1139825"/>
          </a:xfrm>
        </p:spPr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расписания ОГЭ - 2020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568450"/>
          <a:ext cx="7629525" cy="5173663"/>
        </p:xfrm>
        <a:graphic>
          <a:graphicData uri="http://schemas.openxmlformats.org/drawingml/2006/table">
            <a:tbl>
              <a:tblPr/>
              <a:tblGrid>
                <a:gridCol w="3814762"/>
                <a:gridCol w="3814763"/>
              </a:tblGrid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ОГЭ(9)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62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5 июня (пятница)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литература, физика, информатика и информационно-коммуникационные технологии (ИКТ), география, иностранные языки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9 июня (вторник)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математика;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8134350" cy="1139825"/>
          </a:xfrm>
        </p:spPr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расписания ОГЭ - 2020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042988" y="1268413"/>
          <a:ext cx="7921625" cy="6045200"/>
        </p:xfrm>
        <a:graphic>
          <a:graphicData uri="http://schemas.openxmlformats.org/drawingml/2006/table">
            <a:tbl>
              <a:tblPr/>
              <a:tblGrid>
                <a:gridCol w="3960812"/>
                <a:gridCol w="3960813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ОГЭ(9)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4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20 июня (суббота)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по всем учебным предметам (за исключением русского языка и математики)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1141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 22 июня (понедельник)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русский язык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  <a:tr h="2409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 23 июня (вторник)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по всем учебным предметам (за исключением русского языка и математики)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421687" cy="1139825"/>
          </a:xfrm>
        </p:spPr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расписания ОГЭ - 2020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600200"/>
          <a:ext cx="7629525" cy="4754563"/>
        </p:xfrm>
        <a:graphic>
          <a:graphicData uri="http://schemas.openxmlformats.org/drawingml/2006/table">
            <a:tbl>
              <a:tblPr/>
              <a:tblGrid>
                <a:gridCol w="3814762"/>
                <a:gridCol w="3814763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ОГЭ(9)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 24 июня (среда)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математика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141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 25 июня (четверг)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по всем учебным предметам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151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 30 июня (вторник)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по всем учебным предметам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1331913" y="404813"/>
            <a:ext cx="7629525" cy="6264275"/>
          </a:xfrm>
        </p:spPr>
        <p:txBody>
          <a:bodyPr/>
          <a:lstStyle/>
          <a:p>
            <a:pPr>
              <a:defRPr/>
            </a:pPr>
            <a:r>
              <a:rPr lang="ru-RU" alt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3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lang="ru-RU" alt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 года </a:t>
            </a:r>
            <a:r>
              <a:rPr lang="ru-RU" alt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введено </a:t>
            </a:r>
            <a:r>
              <a:rPr lang="ru-RU" altLang="ru-RU" sz="36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итоговое собеседование по русскому языку</a:t>
            </a:r>
            <a:r>
              <a:rPr lang="ru-RU" altLang="ru-RU" sz="3600" b="1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36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  условие допуска обучающихся 9 классов к государственной итоговой аттестации</a:t>
            </a:r>
            <a:endParaRPr lang="ru-RU" altLang="ru-RU" sz="3600" b="1" u="sng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smtClean="0">
                <a:latin typeface="Times New Roman" pitchFamily="18" charset="0"/>
                <a:cs typeface="Times New Roman" pitchFamily="18" charset="0"/>
              </a:rPr>
              <a:t>Итоговое собеседование по русскому языку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допуска к ОГЭ девятиклассникам в 2020 году придётся получить "зачёт" по итоговому собеседованию. </a:t>
            </a:r>
            <a:r>
              <a:rPr lang="ru-RU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день проведения в 2020 году - 12 февраля. </a:t>
            </a: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Итоговое собеседование проводится во вторую среду февраля. 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16 порядка проведения ГИА-9.</a:t>
            </a:r>
            <a:endParaRPr lang="ru-RU" altLang="ru-RU" sz="2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763713" y="0"/>
            <a:ext cx="7126287" cy="1414463"/>
          </a:xfrm>
        </p:spPr>
        <p:txBody>
          <a:bodyPr/>
          <a:lstStyle/>
          <a:p>
            <a:pPr algn="ctr"/>
            <a:r>
              <a:rPr lang="ru-RU" altLang="ru-RU" sz="3600" smtClean="0">
                <a:latin typeface="Times New Roman" pitchFamily="18" charset="0"/>
                <a:cs typeface="Times New Roman" pitchFamily="18" charset="0"/>
              </a:rPr>
              <a:t>Даты итогового собеседования по русскому языку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1331913" y="1268413"/>
            <a:ext cx="7629525" cy="6192837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получивших "незачёт" или не явившихся по уважительным причинам предусмотрены ещё 2 дня -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марта и 18 мая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Демоверсия итогового собеседования 2020: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4ege.ru/</a:t>
            </a:r>
            <a:r>
              <a:rPr lang="ru-RU" sz="40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gia-po-russkomu-jazyku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/58250-demoversiya-itogovogo-sobesedovaniya-2020.</a:t>
            </a:r>
            <a:endParaRPr lang="ru-RU" sz="4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1258888" y="333375"/>
            <a:ext cx="7629525" cy="6524625"/>
          </a:xfrm>
        </p:spPr>
        <p:txBody>
          <a:bodyPr/>
          <a:lstStyle/>
          <a:p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участия в итоговом собеседовании по русскому языку обучающиеся подают </a:t>
            </a:r>
            <a:r>
              <a:rPr lang="ru-RU" altLang="ru-RU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заявления</a:t>
            </a:r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образовательные организации, в которых обучающиеся осваивают образовательные программы основного общего образования. Указанные заявления подаются </a:t>
            </a:r>
            <a:r>
              <a:rPr lang="ru-RU" altLang="ru-RU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позднее чем за две недели до начала проведения итогового собеседования</a:t>
            </a:r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русскому языку. Итоговое собеседование по русскому языку проводится </a:t>
            </a:r>
            <a:r>
              <a:rPr lang="ru-RU" altLang="ru-RU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образовательных организациях.</a:t>
            </a:r>
          </a:p>
          <a:p>
            <a:endParaRPr lang="ru-RU" altLang="ru-RU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Проверка результатов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Проверка ответов участников итогового собеседования по русскому языку завершается </a:t>
            </a:r>
            <a:r>
              <a:rPr lang="ru-RU" altLang="ru-RU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позднее чем через пять календарных дней с даты его проведения. </a:t>
            </a:r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Результатом итогового собеседования по русскому языку является </a:t>
            </a:r>
            <a:r>
              <a:rPr lang="ru-RU" altLang="ru-RU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«зачёт» или «незачёт».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1982</TotalTime>
  <Words>1862</Words>
  <Application>Microsoft Office PowerPoint</Application>
  <PresentationFormat>Экран (4:3)</PresentationFormat>
  <Paragraphs>188</Paragraphs>
  <Slides>42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42</vt:i4>
      </vt:variant>
    </vt:vector>
  </HeadingPairs>
  <TitlesOfParts>
    <vt:vector size="51" baseType="lpstr">
      <vt:lpstr>Arial</vt:lpstr>
      <vt:lpstr>Microsoft YaHei</vt:lpstr>
      <vt:lpstr>Times New Roman</vt:lpstr>
      <vt:lpstr>Calibri</vt:lpstr>
      <vt:lpstr>Segoe UI</vt:lpstr>
      <vt:lpstr>OSRegular</vt:lpstr>
      <vt:lpstr>Тема Office</vt:lpstr>
      <vt:lpstr>1_Тема Office</vt:lpstr>
      <vt:lpstr>2_Тема Office</vt:lpstr>
      <vt:lpstr>Слайд 1</vt:lpstr>
      <vt:lpstr>Слайд 2</vt:lpstr>
      <vt:lpstr>Слайд 3</vt:lpstr>
      <vt:lpstr>Слайд 4</vt:lpstr>
      <vt:lpstr>Слайд 5</vt:lpstr>
      <vt:lpstr>Итоговое собеседование по русскому языку</vt:lpstr>
      <vt:lpstr>Даты итогового собеседования по русскому языку</vt:lpstr>
      <vt:lpstr>Слайд 8</vt:lpstr>
      <vt:lpstr>Проверка результатов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 ЧЕМ МОЖНО ПОЛЬЗОВАТЬСЯ НА ЭКЗАМЕНЕ</vt:lpstr>
      <vt:lpstr>ЧЕМ МОЖНО ПОЛЬЗОВАТЬСЯ НА ЭКЗАМЕНЕ </vt:lpstr>
      <vt:lpstr>Слайд 23</vt:lpstr>
      <vt:lpstr>Слайд 24</vt:lpstr>
      <vt:lpstr>Бланки ОГЭ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Контакты</vt:lpstr>
      <vt:lpstr>Контакты</vt:lpstr>
      <vt:lpstr>Информационные ресурсы</vt:lpstr>
      <vt:lpstr>Информационные ресурсы</vt:lpstr>
      <vt:lpstr>Информационные ресурсы</vt:lpstr>
      <vt:lpstr>Проект расписания ОГЭ - 2020</vt:lpstr>
      <vt:lpstr>Проект расписания ОГЭ - 2020</vt:lpstr>
      <vt:lpstr>Проект расписания ОГЭ - 2020</vt:lpstr>
      <vt:lpstr>Проект расписания ОГЭ - 2020</vt:lpstr>
      <vt:lpstr>Проект расписания ОГЭ - 2020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Завуч</dc:creator>
  <cp:lastModifiedBy>user</cp:lastModifiedBy>
  <cp:revision>126</cp:revision>
  <cp:lastPrinted>1601-01-01T00:00:00Z</cp:lastPrinted>
  <dcterms:created xsi:type="dcterms:W3CDTF">2012-03-31T11:57:29Z</dcterms:created>
  <dcterms:modified xsi:type="dcterms:W3CDTF">2019-10-12T13:30:10Z</dcterms:modified>
</cp:coreProperties>
</file>