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ru-RU"/>
    </a:defPPr>
    <a:lvl1pPr marL="0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1pPr>
    <a:lvl2pPr marL="478858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2pPr>
    <a:lvl3pPr marL="957715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3pPr>
    <a:lvl4pPr marL="1436573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4pPr>
    <a:lvl5pPr marL="1915431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5pPr>
    <a:lvl6pPr marL="2394288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6pPr>
    <a:lvl7pPr marL="2873146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7pPr>
    <a:lvl8pPr marL="3352003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8pPr>
    <a:lvl9pPr marL="3830861" algn="l" defTabSz="957715" rtl="0" eaLnBrk="1" latinLnBrk="0" hangingPunct="1">
      <a:defRPr sz="1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9646"/>
    <a:srgbClr val="4BACC6"/>
    <a:srgbClr val="008D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B2047-A9C2-455E-99DB-57A65875AC6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06CB2-1DAC-4791-8D5B-975B36B32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756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1pPr>
    <a:lvl2pPr marL="478858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2pPr>
    <a:lvl3pPr marL="957715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3pPr>
    <a:lvl4pPr marL="1436573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4pPr>
    <a:lvl5pPr marL="1915431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5pPr>
    <a:lvl6pPr marL="2394288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6pPr>
    <a:lvl7pPr marL="2873146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7pPr>
    <a:lvl8pPr marL="3352003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8pPr>
    <a:lvl9pPr marL="3830861" algn="l" defTabSz="957715" rtl="0" eaLnBrk="1" latinLnBrk="0" hangingPunct="1">
      <a:defRPr sz="12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06CB2-1DAC-4791-8D5B-975B36B327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231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0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3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156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0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945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66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137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1pPr>
            <a:lvl2pPr marL="47339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2pPr>
            <a:lvl3pPr marL="946792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420188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4pPr>
            <a:lvl5pPr marL="1893584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5pPr>
            <a:lvl6pPr marL="2366980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6pPr>
            <a:lvl7pPr marL="2840376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7pPr>
            <a:lvl8pPr marL="3313771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8pPr>
            <a:lvl9pPr marL="3787167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777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86"/>
            </a:lvl1pPr>
            <a:lvl2pPr>
              <a:defRPr sz="2469"/>
            </a:lvl2pPr>
            <a:lvl3pPr>
              <a:defRPr sz="2085"/>
            </a:lvl3pPr>
            <a:lvl4pPr>
              <a:defRPr sz="1860"/>
            </a:lvl4pPr>
            <a:lvl5pPr>
              <a:defRPr sz="1860"/>
            </a:lvl5pPr>
            <a:lvl6pPr>
              <a:defRPr sz="1860"/>
            </a:lvl6pPr>
            <a:lvl7pPr>
              <a:defRPr sz="1860"/>
            </a:lvl7pPr>
            <a:lvl8pPr>
              <a:defRPr sz="1860"/>
            </a:lvl8pPr>
            <a:lvl9pPr>
              <a:defRPr sz="18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86"/>
            </a:lvl1pPr>
            <a:lvl2pPr>
              <a:defRPr sz="2469"/>
            </a:lvl2pPr>
            <a:lvl3pPr>
              <a:defRPr sz="2085"/>
            </a:lvl3pPr>
            <a:lvl4pPr>
              <a:defRPr sz="1860"/>
            </a:lvl4pPr>
            <a:lvl5pPr>
              <a:defRPr sz="1860"/>
            </a:lvl5pPr>
            <a:lvl6pPr>
              <a:defRPr sz="1860"/>
            </a:lvl6pPr>
            <a:lvl7pPr>
              <a:defRPr sz="1860"/>
            </a:lvl7pPr>
            <a:lvl8pPr>
              <a:defRPr sz="1860"/>
            </a:lvl8pPr>
            <a:lvl9pPr>
              <a:defRPr sz="18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2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69" b="1"/>
            </a:lvl1pPr>
            <a:lvl2pPr marL="473396" indent="0">
              <a:buNone/>
              <a:defRPr sz="2085" b="1"/>
            </a:lvl2pPr>
            <a:lvl3pPr marL="946792" indent="0">
              <a:buNone/>
              <a:defRPr sz="1860" b="1"/>
            </a:lvl3pPr>
            <a:lvl4pPr marL="1420188" indent="0">
              <a:buNone/>
              <a:defRPr sz="1668" b="1"/>
            </a:lvl4pPr>
            <a:lvl5pPr marL="1893584" indent="0">
              <a:buNone/>
              <a:defRPr sz="1668" b="1"/>
            </a:lvl5pPr>
            <a:lvl6pPr marL="2366980" indent="0">
              <a:buNone/>
              <a:defRPr sz="1668" b="1"/>
            </a:lvl6pPr>
            <a:lvl7pPr marL="2840376" indent="0">
              <a:buNone/>
              <a:defRPr sz="1668" b="1"/>
            </a:lvl7pPr>
            <a:lvl8pPr marL="3313771" indent="0">
              <a:buNone/>
              <a:defRPr sz="1668" b="1"/>
            </a:lvl8pPr>
            <a:lvl9pPr marL="3787167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69"/>
            </a:lvl1pPr>
            <a:lvl2pPr>
              <a:defRPr sz="2085"/>
            </a:lvl2pPr>
            <a:lvl3pPr>
              <a:defRPr sz="1860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69" b="1"/>
            </a:lvl1pPr>
            <a:lvl2pPr marL="473396" indent="0">
              <a:buNone/>
              <a:defRPr sz="2085" b="1"/>
            </a:lvl2pPr>
            <a:lvl3pPr marL="946792" indent="0">
              <a:buNone/>
              <a:defRPr sz="1860" b="1"/>
            </a:lvl3pPr>
            <a:lvl4pPr marL="1420188" indent="0">
              <a:buNone/>
              <a:defRPr sz="1668" b="1"/>
            </a:lvl4pPr>
            <a:lvl5pPr marL="1893584" indent="0">
              <a:buNone/>
              <a:defRPr sz="1668" b="1"/>
            </a:lvl5pPr>
            <a:lvl6pPr marL="2366980" indent="0">
              <a:buNone/>
              <a:defRPr sz="1668" b="1"/>
            </a:lvl6pPr>
            <a:lvl7pPr marL="2840376" indent="0">
              <a:buNone/>
              <a:defRPr sz="1668" b="1"/>
            </a:lvl7pPr>
            <a:lvl8pPr marL="3313771" indent="0">
              <a:buNone/>
              <a:defRPr sz="1668" b="1"/>
            </a:lvl8pPr>
            <a:lvl9pPr marL="3787167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69"/>
            </a:lvl1pPr>
            <a:lvl2pPr>
              <a:defRPr sz="2085"/>
            </a:lvl2pPr>
            <a:lvl3pPr>
              <a:defRPr sz="1860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463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137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29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303"/>
            </a:lvl1pPr>
            <a:lvl2pPr>
              <a:defRPr sz="2886"/>
            </a:lvl2pPr>
            <a:lvl3pPr>
              <a:defRPr sz="2469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43"/>
            </a:lvl1pPr>
            <a:lvl2pPr marL="473396" indent="0">
              <a:buNone/>
              <a:defRPr sz="1251"/>
            </a:lvl2pPr>
            <a:lvl3pPr marL="946792" indent="0">
              <a:buNone/>
              <a:defRPr sz="1026"/>
            </a:lvl3pPr>
            <a:lvl4pPr marL="1420188" indent="0">
              <a:buNone/>
              <a:defRPr sz="930"/>
            </a:lvl4pPr>
            <a:lvl5pPr marL="1893584" indent="0">
              <a:buNone/>
              <a:defRPr sz="930"/>
            </a:lvl5pPr>
            <a:lvl6pPr marL="2366980" indent="0">
              <a:buNone/>
              <a:defRPr sz="930"/>
            </a:lvl6pPr>
            <a:lvl7pPr marL="2840376" indent="0">
              <a:buNone/>
              <a:defRPr sz="930"/>
            </a:lvl7pPr>
            <a:lvl8pPr marL="3313771" indent="0">
              <a:buNone/>
              <a:defRPr sz="930"/>
            </a:lvl8pPr>
            <a:lvl9pPr marL="3787167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593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3"/>
            </a:lvl1pPr>
            <a:lvl2pPr marL="473396" indent="0">
              <a:buNone/>
              <a:defRPr sz="2886"/>
            </a:lvl2pPr>
            <a:lvl3pPr marL="946792" indent="0">
              <a:buNone/>
              <a:defRPr sz="2469"/>
            </a:lvl3pPr>
            <a:lvl4pPr marL="1420188" indent="0">
              <a:buNone/>
              <a:defRPr sz="2085"/>
            </a:lvl4pPr>
            <a:lvl5pPr marL="1893584" indent="0">
              <a:buNone/>
              <a:defRPr sz="2085"/>
            </a:lvl5pPr>
            <a:lvl6pPr marL="2366980" indent="0">
              <a:buNone/>
              <a:defRPr sz="2085"/>
            </a:lvl6pPr>
            <a:lvl7pPr marL="2840376" indent="0">
              <a:buNone/>
              <a:defRPr sz="2085"/>
            </a:lvl7pPr>
            <a:lvl8pPr marL="3313771" indent="0">
              <a:buNone/>
              <a:defRPr sz="2085"/>
            </a:lvl8pPr>
            <a:lvl9pPr marL="3787167" indent="0">
              <a:buNone/>
              <a:defRPr sz="208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43"/>
            </a:lvl1pPr>
            <a:lvl2pPr marL="473396" indent="0">
              <a:buNone/>
              <a:defRPr sz="1251"/>
            </a:lvl2pPr>
            <a:lvl3pPr marL="946792" indent="0">
              <a:buNone/>
              <a:defRPr sz="1026"/>
            </a:lvl3pPr>
            <a:lvl4pPr marL="1420188" indent="0">
              <a:buNone/>
              <a:defRPr sz="930"/>
            </a:lvl4pPr>
            <a:lvl5pPr marL="1893584" indent="0">
              <a:buNone/>
              <a:defRPr sz="930"/>
            </a:lvl5pPr>
            <a:lvl6pPr marL="2366980" indent="0">
              <a:buNone/>
              <a:defRPr sz="930"/>
            </a:lvl6pPr>
            <a:lvl7pPr marL="2840376" indent="0">
              <a:buNone/>
              <a:defRPr sz="930"/>
            </a:lvl7pPr>
            <a:lvl8pPr marL="3313771" indent="0">
              <a:buNone/>
              <a:defRPr sz="930"/>
            </a:lvl8pPr>
            <a:lvl9pPr marL="3787167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86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295226" tIns="147613" rIns="295226" bIns="1476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295226" tIns="147613" rIns="295226" bIns="1476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295226" tIns="147613" rIns="295226" bIns="147613" rtlCol="0" anchor="ctr"/>
          <a:lstStyle>
            <a:lvl1pPr algn="l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E047-2142-4843-940B-521689E97538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295226" tIns="147613" rIns="295226" bIns="147613" rtlCol="0" anchor="ctr"/>
          <a:lstStyle>
            <a:lvl1pPr algn="ctr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295226" tIns="147613" rIns="295226" bIns="147613" rtlCol="0" anchor="ctr"/>
          <a:lstStyle>
            <a:lvl1pPr algn="r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5444-5DD4-4FF6-85E3-2C0DE86DC9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82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6792" rtl="0" eaLnBrk="1" latinLnBrk="0" hangingPunct="1">
        <a:spcBef>
          <a:spcPct val="0"/>
        </a:spcBef>
        <a:buNone/>
        <a:defRPr sz="45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047" indent="-355047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3" kern="1200">
          <a:solidFill>
            <a:schemeClr val="tx1"/>
          </a:solidFill>
          <a:latin typeface="+mn-lt"/>
          <a:ea typeface="+mn-ea"/>
          <a:cs typeface="+mn-cs"/>
        </a:defRPr>
      </a:lvl1pPr>
      <a:lvl2pPr marL="769269" indent="-295872" algn="l" defTabSz="9467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86" kern="1200">
          <a:solidFill>
            <a:schemeClr val="tx1"/>
          </a:solidFill>
          <a:latin typeface="+mn-lt"/>
          <a:ea typeface="+mn-ea"/>
          <a:cs typeface="+mn-cs"/>
        </a:defRPr>
      </a:lvl2pPr>
      <a:lvl3pPr marL="1183490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69" kern="1200">
          <a:solidFill>
            <a:schemeClr val="tx1"/>
          </a:solidFill>
          <a:latin typeface="+mn-lt"/>
          <a:ea typeface="+mn-ea"/>
          <a:cs typeface="+mn-cs"/>
        </a:defRPr>
      </a:lvl3pPr>
      <a:lvl4pPr marL="1656886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85" kern="1200">
          <a:solidFill>
            <a:schemeClr val="tx1"/>
          </a:solidFill>
          <a:latin typeface="+mn-lt"/>
          <a:ea typeface="+mn-ea"/>
          <a:cs typeface="+mn-cs"/>
        </a:defRPr>
      </a:lvl4pPr>
      <a:lvl5pPr marL="2130281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»"/>
        <a:defRPr sz="2085" kern="1200">
          <a:solidFill>
            <a:schemeClr val="tx1"/>
          </a:solidFill>
          <a:latin typeface="+mn-lt"/>
          <a:ea typeface="+mn-ea"/>
          <a:cs typeface="+mn-cs"/>
        </a:defRPr>
      </a:lvl5pPr>
      <a:lvl6pPr marL="2603677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6pPr>
      <a:lvl7pPr marL="3077074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7pPr>
      <a:lvl8pPr marL="3550469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8pPr>
      <a:lvl9pPr marL="4023865" indent="-236698" algn="l" defTabSz="9467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3396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6792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20188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3584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6980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40376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13771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7167" algn="l" defTabSz="94679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34516" y="5493829"/>
            <a:ext cx="2700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ru-RU" sz="9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ШКОЛЬНАЯ СЛУЖБА МЕДИАЦИИ</a:t>
            </a:r>
          </a:p>
          <a:p>
            <a:pPr algn="r"/>
            <a:endParaRPr lang="ru-RU" sz="900" b="1" dirty="0" smtClean="0">
              <a:latin typeface="Century Gothic" panose="020B0502020202020204" pitchFamily="34" charset="0"/>
            </a:endParaRPr>
          </a:p>
          <a:p>
            <a:pPr algn="r"/>
            <a:r>
              <a:rPr lang="ru-RU" sz="900" b="1" dirty="0" err="1" smtClean="0">
                <a:latin typeface="Century Gothic" panose="020B0502020202020204" pitchFamily="34" charset="0"/>
              </a:rPr>
              <a:t>Цыбулько</a:t>
            </a:r>
            <a:r>
              <a:rPr lang="ru-RU" sz="900" b="1" dirty="0" smtClean="0">
                <a:latin typeface="Century Gothic" panose="020B0502020202020204" pitchFamily="34" charset="0"/>
              </a:rPr>
              <a:t> Татьяна Александровна</a:t>
            </a:r>
            <a:endParaRPr lang="ru-RU" sz="900" b="1" dirty="0">
              <a:latin typeface="Century Gothic" panose="020B0502020202020204" pitchFamily="34" charset="0"/>
            </a:endParaRPr>
          </a:p>
          <a:p>
            <a:pPr algn="r"/>
            <a:r>
              <a:rPr lang="ru-RU" sz="900" dirty="0" smtClean="0">
                <a:latin typeface="Century Gothic" panose="020B0502020202020204" pitchFamily="34" charset="0"/>
              </a:rPr>
              <a:t>руководитель школьной службы медиации</a:t>
            </a:r>
          </a:p>
          <a:p>
            <a:pPr algn="r"/>
            <a:r>
              <a:rPr lang="ru-RU" sz="900" dirty="0" smtClean="0">
                <a:latin typeface="Century Gothic" panose="020B0502020202020204" pitchFamily="34" charset="0"/>
              </a:rPr>
              <a:t>589-27-05</a:t>
            </a:r>
          </a:p>
          <a:p>
            <a:pPr algn="r"/>
            <a:r>
              <a:rPr lang="en-US" sz="900" dirty="0" smtClean="0">
                <a:latin typeface="Century Gothic" panose="020B0502020202020204" pitchFamily="34" charset="0"/>
              </a:rPr>
              <a:t>http://school268.spb.ru/podrazdeleniya-i-sluzhby/sluzhba-mediacii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r"/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7528" y="5426022"/>
            <a:ext cx="2268000" cy="13359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ru-RU" sz="898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ГОРОДСКИЕ СЛУЖБЫ МЕДИАЦИИ</a:t>
            </a:r>
          </a:p>
          <a:p>
            <a:pPr algn="r"/>
            <a:endParaRPr lang="ru-RU" sz="898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ru-RU" sz="898" b="1" dirty="0" smtClean="0">
                <a:latin typeface="Century Gothic" panose="020B0502020202020204" pitchFamily="34" charset="0"/>
              </a:rPr>
              <a:t>Служба медиации ГЦСП «Контакт»</a:t>
            </a:r>
          </a:p>
          <a:p>
            <a:pPr algn="r"/>
            <a:r>
              <a:rPr lang="en-US" sz="898" dirty="0">
                <a:latin typeface="Century Gothic" panose="020B0502020202020204" pitchFamily="34" charset="0"/>
              </a:rPr>
              <a:t>https://profcenter.spb.ru</a:t>
            </a:r>
            <a:r>
              <a:rPr lang="en-US" sz="898" dirty="0" smtClean="0">
                <a:latin typeface="Century Gothic" panose="020B0502020202020204" pitchFamily="34" charset="0"/>
              </a:rPr>
              <a:t>/</a:t>
            </a:r>
            <a:endParaRPr lang="ru-RU" sz="898" dirty="0" smtClean="0">
              <a:latin typeface="Century Gothic" panose="020B0502020202020204" pitchFamily="34" charset="0"/>
            </a:endParaRPr>
          </a:p>
          <a:p>
            <a:pPr algn="r"/>
            <a:r>
              <a:rPr lang="en-US" sz="898" dirty="0" smtClean="0">
                <a:latin typeface="Century Gothic" panose="020B0502020202020204" pitchFamily="34" charset="0"/>
              </a:rPr>
              <a:t>mediation-kontakt@mail.ru</a:t>
            </a:r>
            <a:r>
              <a:rPr lang="ru-RU" sz="898" dirty="0">
                <a:latin typeface="Century Gothic" panose="020B0502020202020204" pitchFamily="34" charset="0"/>
              </a:rPr>
              <a:t>, 747-29-51</a:t>
            </a:r>
            <a:endParaRPr lang="ru-RU" sz="898" dirty="0" smtClean="0">
              <a:latin typeface="Century Gothic" panose="020B0502020202020204" pitchFamily="34" charset="0"/>
            </a:endParaRPr>
          </a:p>
          <a:p>
            <a:pPr algn="r"/>
            <a:endParaRPr lang="ru-RU" sz="898" dirty="0">
              <a:latin typeface="Century Gothic" panose="020B0502020202020204" pitchFamily="34" charset="0"/>
            </a:endParaRPr>
          </a:p>
          <a:p>
            <a:pPr algn="r"/>
            <a:r>
              <a:rPr lang="ru-RU" sz="898" b="1" dirty="0" smtClean="0">
                <a:latin typeface="Century Gothic" panose="020B0502020202020204" pitchFamily="34" charset="0"/>
              </a:rPr>
              <a:t>Центр медиации СПбГУ</a:t>
            </a:r>
          </a:p>
          <a:p>
            <a:pPr algn="r"/>
            <a:r>
              <a:rPr lang="en-US" sz="898" dirty="0">
                <a:latin typeface="Century Gothic" panose="020B0502020202020204" pitchFamily="34" charset="0"/>
              </a:rPr>
              <a:t>https://</a:t>
            </a:r>
            <a:r>
              <a:rPr lang="en-US" sz="898" dirty="0" smtClean="0">
                <a:latin typeface="Century Gothic" panose="020B0502020202020204" pitchFamily="34" charset="0"/>
              </a:rPr>
              <a:t>spbu.ru/ekspertnyy-universitet</a:t>
            </a:r>
            <a:endParaRPr lang="ru-RU" sz="898" dirty="0" smtClean="0">
              <a:latin typeface="Century Gothic" panose="020B0502020202020204" pitchFamily="34" charset="0"/>
            </a:endParaRPr>
          </a:p>
          <a:p>
            <a:pPr algn="r"/>
            <a:r>
              <a:rPr lang="en-US" sz="898" dirty="0" smtClean="0">
                <a:latin typeface="Century Gothic" panose="020B0502020202020204" pitchFamily="34" charset="0"/>
              </a:rPr>
              <a:t>mediation@spbu.ru</a:t>
            </a:r>
            <a:r>
              <a:rPr lang="ru-RU" sz="898" dirty="0" smtClean="0">
                <a:latin typeface="Century Gothic" panose="020B0502020202020204" pitchFamily="34" charset="0"/>
              </a:rPr>
              <a:t>, 363–68–28</a:t>
            </a:r>
            <a:endParaRPr lang="ru-RU" sz="898" dirty="0"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7446" y="4638307"/>
            <a:ext cx="45340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Мы помогаем: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РОДИТЕЛЯМ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, ЖИТЕЛЯМ МУНИЦИПАЛЬНОГО ОКРУГА</a:t>
            </a:r>
          </a:p>
          <a:p>
            <a:pPr marL="180000"/>
            <a:r>
              <a:rPr lang="ru-RU" sz="1200" dirty="0">
                <a:latin typeface="Century Gothic" panose="020B0502020202020204" pitchFamily="34" charset="0"/>
              </a:rPr>
              <a:t>Найти </a:t>
            </a:r>
            <a:r>
              <a:rPr lang="ru-RU" sz="1200" dirty="0" smtClean="0">
                <a:latin typeface="Century Gothic" panose="020B0502020202020204" pitchFamily="34" charset="0"/>
              </a:rPr>
              <a:t>верные аргументы </a:t>
            </a:r>
            <a:r>
              <a:rPr lang="ru-RU" sz="1200" dirty="0">
                <a:latin typeface="Century Gothic" panose="020B0502020202020204" pitchFamily="34" charset="0"/>
              </a:rPr>
              <a:t>и с помощью нейтрального </a:t>
            </a:r>
          </a:p>
          <a:p>
            <a:pPr marL="180000"/>
            <a:r>
              <a:rPr lang="ru-RU" sz="1200" dirty="0">
                <a:latin typeface="Century Gothic" panose="020B0502020202020204" pitchFamily="34" charset="0"/>
              </a:rPr>
              <a:t>посредника донести свою точку </a:t>
            </a:r>
            <a:r>
              <a:rPr lang="ru-RU" sz="1200" dirty="0" smtClean="0">
                <a:latin typeface="Century Gothic" panose="020B0502020202020204" pitchFamily="34" charset="0"/>
              </a:rPr>
              <a:t>зрения</a:t>
            </a:r>
            <a:endParaRPr lang="ru-RU" sz="1200" dirty="0">
              <a:latin typeface="Century Gothic" panose="020B0502020202020204" pitchFamily="34" charset="0"/>
            </a:endParaRP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ДЕТЯМ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ПОДРОСТКАМ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80000"/>
            <a:r>
              <a:rPr lang="ru-RU" sz="1200" dirty="0">
                <a:latin typeface="Century Gothic" panose="020B0502020202020204" pitchFamily="34" charset="0"/>
              </a:rPr>
              <a:t>Научиться общаться с разными людьми, </a:t>
            </a:r>
          </a:p>
          <a:p>
            <a:pPr marL="180000"/>
            <a:r>
              <a:rPr lang="ru-RU" sz="1200" dirty="0">
                <a:latin typeface="Century Gothic" panose="020B0502020202020204" pitchFamily="34" charset="0"/>
              </a:rPr>
              <a:t>найти друзей и наладить отношения с </a:t>
            </a:r>
            <a:r>
              <a:rPr lang="ru-RU" sz="1200" dirty="0" smtClean="0">
                <a:latin typeface="Century Gothic" panose="020B0502020202020204" pitchFamily="34" charset="0"/>
              </a:rPr>
              <a:t>педагогами</a:t>
            </a:r>
            <a:endParaRPr lang="ru-RU" sz="1200" dirty="0">
              <a:latin typeface="Century Gothic" panose="020B0502020202020204" pitchFamily="34" charset="0"/>
            </a:endParaRP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СОТРУДНИКАМ ШКОЛ И ДЕТСКИХ САДОВ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180000"/>
            <a:r>
              <a:rPr lang="ru-RU" sz="1200" dirty="0">
                <a:latin typeface="Century Gothic" panose="020B0502020202020204" pitchFamily="34" charset="0"/>
              </a:rPr>
              <a:t>Обсудить проблемы </a:t>
            </a:r>
            <a:r>
              <a:rPr lang="ru-RU" sz="1200" dirty="0" smtClean="0">
                <a:latin typeface="Century Gothic" panose="020B0502020202020204" pitchFamily="34" charset="0"/>
              </a:rPr>
              <a:t>обучения и воспитания </a:t>
            </a:r>
            <a:br>
              <a:rPr lang="ru-RU" sz="1200" dirty="0" smtClean="0">
                <a:latin typeface="Century Gothic" panose="020B0502020202020204" pitchFamily="34" charset="0"/>
              </a:rPr>
            </a:br>
            <a:r>
              <a:rPr lang="ru-RU" sz="1200" dirty="0" smtClean="0">
                <a:latin typeface="Century Gothic" panose="020B0502020202020204" pitchFamily="34" charset="0"/>
              </a:rPr>
              <a:t>в </a:t>
            </a:r>
            <a:r>
              <a:rPr lang="ru-RU" sz="1200" dirty="0">
                <a:latin typeface="Century Gothic" panose="020B0502020202020204" pitchFamily="34" charset="0"/>
              </a:rPr>
              <a:t>атмосфере сотрудничества и </a:t>
            </a:r>
            <a:r>
              <a:rPr lang="ru-RU" sz="1200" dirty="0" smtClean="0">
                <a:latin typeface="Century Gothic" panose="020B0502020202020204" pitchFamily="34" charset="0"/>
              </a:rPr>
              <a:t>взаимопонимания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3245" y="3437978"/>
            <a:ext cx="44974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Наши безусловные принципы: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ДОБРОВОЛЬНОСТЬ</a:t>
            </a:r>
            <a:r>
              <a:rPr lang="ru-RU" sz="1200" dirty="0" smtClean="0">
                <a:latin typeface="Century Gothic" panose="020B0502020202020204" pitchFamily="34" charset="0"/>
              </a:rPr>
              <a:t> участия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БЕСПРИСТРАСТНОСТЬ </a:t>
            </a:r>
            <a:r>
              <a:rPr lang="ru-RU" sz="1200" dirty="0" smtClean="0">
                <a:latin typeface="Century Gothic" panose="020B0502020202020204" pitchFamily="34" charset="0"/>
              </a:rPr>
              <a:t>посредника/медиатора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РАВНОПРАВИЕ</a:t>
            </a:r>
            <a:r>
              <a:rPr lang="ru-RU" sz="12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</a:rPr>
              <a:t>всех </a:t>
            </a:r>
            <a:r>
              <a:rPr lang="ru-RU" sz="1200" dirty="0" smtClean="0">
                <a:latin typeface="Century Gothic" panose="020B0502020202020204" pitchFamily="34" charset="0"/>
              </a:rPr>
              <a:t>сторон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КОНФИДЕНЦИАЛЬНОСТЬ</a:t>
            </a:r>
            <a:r>
              <a:rPr lang="ru-RU" sz="1200" dirty="0" smtClean="0">
                <a:latin typeface="Century Gothic" panose="020B0502020202020204" pitchFamily="34" charset="0"/>
              </a:rPr>
              <a:t> процедуры медиации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73715" y="3443136"/>
            <a:ext cx="503181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МЕДИАЦИЯ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– особые переговоры с участием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третьей нейтральной стороны,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направленные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достижение соглашения в интересах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каждого.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7446" y="307369"/>
            <a:ext cx="662808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СЛУЖБА МЕДИАЦИИ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ГБОУ СОШ № 268 Невского района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245" y="1712368"/>
            <a:ext cx="95404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Если вам важно восстановить контакт со своим ребенком…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Если у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ашего ребенка есть трудности в отношениях с учителем и педагогами…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Если вы хотите найти общий язык со школой и готовы к диалогу…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934" y="2697131"/>
            <a:ext cx="9104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ВАМ ПОМОЖЕТ ШКОЛЬНАЯ СЛУЖБА МЕДИАЦИИ!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3716" y="4638307"/>
            <a:ext cx="504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Медиатор 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НЕ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«лечит» 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НЕ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«судит», он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помогает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Вам решить проблему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посредством диалога.</a:t>
            </a:r>
            <a:endParaRPr lang="en-US" sz="1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672" y="248155"/>
            <a:ext cx="1395379" cy="1241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Логотип </a:t>
            </a:r>
          </a:p>
          <a:p>
            <a:pPr algn="ctr"/>
            <a:r>
              <a:rPr lang="ru-RU" sz="1800" dirty="0" smtClean="0"/>
              <a:t>Образовательного </a:t>
            </a:r>
          </a:p>
          <a:p>
            <a:pPr algn="ctr"/>
            <a:r>
              <a:rPr lang="ru-RU" sz="1800" dirty="0" smtClean="0"/>
              <a:t>учреждения</a:t>
            </a:r>
            <a:endParaRPr lang="ru-RU" sz="1800" dirty="0"/>
          </a:p>
        </p:txBody>
      </p:sp>
      <p:pic>
        <p:nvPicPr>
          <p:cNvPr id="13" name="Рисунок 12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852" y="214290"/>
            <a:ext cx="1428760" cy="1287896"/>
          </a:xfrm>
          <a:prstGeom prst="rect">
            <a:avLst/>
          </a:prstGeom>
        </p:spPr>
      </p:pic>
      <p:pic>
        <p:nvPicPr>
          <p:cNvPr id="14" name="Рисунок 13" descr="IMG_2225-08-05-19-11-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6654" y="142852"/>
            <a:ext cx="1481126" cy="1481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41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188</Words>
  <Application>Microsoft Office PowerPoint</Application>
  <PresentationFormat>Лист A4 (210x297 мм)</PresentationFormat>
  <Paragraphs>43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agafonova</cp:lastModifiedBy>
  <cp:revision>41</cp:revision>
  <cp:lastPrinted>2019-04-19T08:40:23Z</cp:lastPrinted>
  <dcterms:created xsi:type="dcterms:W3CDTF">2016-03-05T14:48:57Z</dcterms:created>
  <dcterms:modified xsi:type="dcterms:W3CDTF">2019-05-08T08:18:37Z</dcterms:modified>
</cp:coreProperties>
</file>