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sldIdLst>
    <p:sldId id="256" r:id="rId7"/>
    <p:sldId id="257" r:id="rId8"/>
    <p:sldId id="260" r:id="rId9"/>
    <p:sldId id="261" r:id="rId10"/>
    <p:sldId id="262" r:id="rId11"/>
    <p:sldId id="263" r:id="rId12"/>
    <p:sldId id="264" r:id="rId13"/>
    <p:sldId id="258" r:id="rId14"/>
    <p:sldId id="268" r:id="rId15"/>
    <p:sldId id="265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76711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1467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641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8475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20689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29647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37918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2994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5491660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5295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26851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36873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40193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817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09541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51808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16708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242352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46535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07734907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29765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0292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6086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24263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6089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79602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70814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22364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32028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4893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1358444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23726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86031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66325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3788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4635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35513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46937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58940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22198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63178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69867598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92771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05093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29988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64689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628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42705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11942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94179"/>
      </p:ext>
    </p:extLst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87594"/>
      </p:ext>
    </p:extLst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2815"/>
      </p:ext>
    </p:extLst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70475577"/>
      </p:ext>
    </p:extLst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1533"/>
      </p:ext>
    </p:extLst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4401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241C51-DA8B-4E12-9A0C-A45A8615710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691DAB-A219-4479-BF11-45BDF34716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3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0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5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70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E2D165-AF06-4CDD-8B98-BA3CC2C9FB8A}" type="datetimeFigureOut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07.12.2014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EC703B-F375-47A5-9F01-A77FAAD853F7}" type="slidenum">
              <a:rPr lang="ru-RU" smtClean="0">
                <a:solidFill>
                  <a:srgbClr val="FF388C">
                    <a:shade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FF388C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8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../&#1087;&#1088;&#1077;&#1079;&#1077;&#1085;&#1090;&#1072;&#1094;&#1080;&#1080;/&#1082;&#1086;&#1088;&#1086;&#1083;&#1077;&#1074;&#1089;&#1074;&#1086;%201.pptx" TargetMode="External"/><Relationship Id="rId5" Type="http://schemas.openxmlformats.org/officeDocument/2006/relationships/hyperlink" Target="http://pixlr.com/express/" TargetMode="External"/><Relationship Id="rId4" Type="http://schemas.openxmlformats.org/officeDocument/2006/relationships/hyperlink" Target="http://lenagold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uzzlecup.com/crossword/" TargetMode="External"/><Relationship Id="rId4" Type="http://schemas.openxmlformats.org/officeDocument/2006/relationships/hyperlink" Target="http://pixlr.com/o-matic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ites.google.com/site/samoucitelucitelu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amoucitelucitelu/sozdaem-upraznenia-pri-pomosi-hot-potatoe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file:///E:\&#1091;&#1088;&#1086;&#1082;\&#8470;1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&#8470;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&#8470;3.mp4" TargetMode="Externa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file:///E:\&#1091;&#1088;&#1086;&#1082;\&#8470;2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&#8470;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8470;4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://learningapp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Новицкая Елена Николаевна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036496" cy="2520280"/>
          </a:xfrm>
        </p:spPr>
        <p:txBody>
          <a:bodyPr/>
          <a:lstStyle/>
          <a:p>
            <a:pPr algn="ctr"/>
            <a:r>
              <a:rPr lang="ru-RU" dirty="0" smtClean="0"/>
              <a:t>Использование ИКТ на уроках английского 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7454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15906"/>
            <a:ext cx="43815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452861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238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72000" y="692696"/>
            <a:ext cx="4572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Полезные ссылки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http://lenagold.ru/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Коллекция клипарта очень хорошего качества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563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4946" y="4727773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http://pixlr.com/express/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Создание коллажей, редактирование фотографий (убрать эффект «красных глаз», </a:t>
            </a:r>
            <a:r>
              <a:rPr lang="ru-RU" altLang="ru-RU" sz="14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откадрировать</a:t>
            </a: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изображение).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1011" y="26945"/>
            <a:ext cx="4109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Онлайн сервисы для работы с изображениями</a:t>
            </a:r>
            <a:endParaRPr lang="ru-RU" alt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Admin\AppData\Local\Microsoft\Windows\Temporary Internet Files\Content.IE5\MOJLIARG\MC900357259[1].wmf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69" b="60456"/>
          <a:stretch/>
        </p:blipFill>
        <p:spPr bwMode="auto">
          <a:xfrm>
            <a:off x="6740277" y="196870"/>
            <a:ext cx="1828800" cy="77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953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4395485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1525"/>
            <a:ext cx="24669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" r="3992" b="35143"/>
          <a:stretch>
            <a:fillRect/>
          </a:stretch>
        </p:blipFill>
        <p:spPr bwMode="auto">
          <a:xfrm>
            <a:off x="0" y="830386"/>
            <a:ext cx="9147037" cy="368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9699" y="5181352"/>
            <a:ext cx="50040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http://pixlr.com/o-matic/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Редактирование фотографий, художественная обработка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118" y="21322"/>
            <a:ext cx="456788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http://puzzlecup.com/crossword/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Фабрика кроссвордов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792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4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https://sites.google.com/site/samoucitelucitelu/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4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https://sites.google.com/site/samoucitelucitelu/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935"/>
            <a:ext cx="9144000" cy="608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3823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https://sites.google.com/site/samoucitelucitelu/sozdaem-upraznenia-pri-pomosi-hot-potatoes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5518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нновационные технологии на уроках русского языка и литературы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" y="7450"/>
            <a:ext cx="911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AppData\Local\Microsoft\Windows\Temporary Internet Files\Content.IE5\KUMP4O6L\MC900434860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88" y="130324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351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chemeClr val="accent2"/>
                </a:solidFill>
              </a:rPr>
              <a:t>Question tags</a:t>
            </a:r>
            <a:r>
              <a:rPr lang="en-US" sz="4000" b="1" dirty="0">
                <a:solidFill>
                  <a:schemeClr val="accent2"/>
                </a:solidFill>
              </a:rPr>
              <a:t/>
            </a:r>
            <a:br>
              <a:rPr lang="en-US" sz="4000" b="1" dirty="0">
                <a:solidFill>
                  <a:schemeClr val="accent2"/>
                </a:solidFill>
              </a:rPr>
            </a:br>
            <a:r>
              <a:rPr lang="ru-RU" b="1" dirty="0">
                <a:solidFill>
                  <a:schemeClr val="accent2"/>
                </a:solidFill>
              </a:rPr>
              <a:t>разделительные 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300" b="1" dirty="0">
                <a:solidFill>
                  <a:schemeClr val="accent4"/>
                </a:solidFill>
              </a:rPr>
              <a:t>You are a pupil.</a:t>
            </a:r>
          </a:p>
          <a:p>
            <a:pPr marL="457200" indent="-457200">
              <a:buNone/>
            </a:pPr>
            <a:r>
              <a:rPr lang="en-US" sz="2300" b="1" dirty="0">
                <a:solidFill>
                  <a:schemeClr val="tx1"/>
                </a:solidFill>
              </a:rPr>
              <a:t>1.</a:t>
            </a:r>
            <a:r>
              <a:rPr lang="ru-RU" sz="2300" b="1" dirty="0">
                <a:solidFill>
                  <a:schemeClr val="tx1"/>
                </a:solidFill>
              </a:rPr>
              <a:t>Чтобы  задать этот вопрос, переводим предложение, переписываем его, ставим запятую</a:t>
            </a:r>
            <a:r>
              <a:rPr lang="en-US" sz="2300" b="1" dirty="0">
                <a:solidFill>
                  <a:schemeClr val="tx1"/>
                </a:solidFill>
              </a:rPr>
              <a:t>.</a:t>
            </a:r>
          </a:p>
          <a:p>
            <a:pPr marL="457200" indent="-457200" algn="ctr">
              <a:buNone/>
            </a:pPr>
            <a:r>
              <a:rPr lang="en-US" sz="2300" b="1" dirty="0">
                <a:solidFill>
                  <a:schemeClr val="accent4"/>
                </a:solidFill>
              </a:rPr>
              <a:t>You </a:t>
            </a:r>
            <a:r>
              <a:rPr lang="en-US" sz="2300" b="1" u="sng" dirty="0">
                <a:solidFill>
                  <a:srgbClr val="FF0000"/>
                </a:solidFill>
              </a:rPr>
              <a:t>are </a:t>
            </a:r>
            <a:r>
              <a:rPr lang="en-US" sz="2300" b="1" dirty="0">
                <a:solidFill>
                  <a:schemeClr val="accent4"/>
                </a:solidFill>
              </a:rPr>
              <a:t>a pupil</a:t>
            </a:r>
            <a:r>
              <a:rPr lang="en-US" sz="3600" b="1" dirty="0">
                <a:solidFill>
                  <a:schemeClr val="accent4"/>
                </a:solidFill>
              </a:rPr>
              <a:t>, </a:t>
            </a:r>
            <a:endParaRPr lang="en-US" sz="2400" b="1" dirty="0">
              <a:solidFill>
                <a:schemeClr val="accent4"/>
              </a:solidFill>
            </a:endParaRPr>
          </a:p>
          <a:p>
            <a:pPr marL="457200" indent="-457200">
              <a:buNone/>
            </a:pPr>
            <a:r>
              <a:rPr lang="en-US" sz="2300" b="1" dirty="0">
                <a:solidFill>
                  <a:schemeClr val="tx1"/>
                </a:solidFill>
              </a:rPr>
              <a:t>2.</a:t>
            </a:r>
            <a:r>
              <a:rPr lang="ru-RU" sz="2300" b="1" dirty="0">
                <a:solidFill>
                  <a:schemeClr val="tx1"/>
                </a:solidFill>
              </a:rPr>
              <a:t> Задаем «хвостик» </a:t>
            </a:r>
            <a:r>
              <a:rPr lang="ru-RU" sz="2300" b="1" dirty="0"/>
              <a:t>(</a:t>
            </a:r>
            <a:r>
              <a:rPr lang="ru-RU" sz="2300" b="1" i="1" dirty="0">
                <a:solidFill>
                  <a:srgbClr val="2121E3"/>
                </a:solidFill>
              </a:rPr>
              <a:t>Не так ли? Не правда ли?). </a:t>
            </a:r>
          </a:p>
          <a:p>
            <a:pPr>
              <a:buNone/>
            </a:pPr>
            <a:r>
              <a:rPr lang="ru-RU" sz="2300" b="1" i="1" dirty="0">
                <a:solidFill>
                  <a:srgbClr val="2121E3"/>
                </a:solidFill>
              </a:rPr>
              <a:t> </a:t>
            </a:r>
            <a:r>
              <a:rPr lang="ru-RU" sz="2300" b="1" i="1" dirty="0">
                <a:solidFill>
                  <a:srgbClr val="108A24"/>
                </a:solidFill>
              </a:rPr>
              <a:t>хвостик = вспомогательный глагол (</a:t>
            </a:r>
            <a:r>
              <a:rPr lang="en-US" sz="2300" b="1" i="1" dirty="0">
                <a:solidFill>
                  <a:srgbClr val="108A24"/>
                </a:solidFill>
              </a:rPr>
              <a:t>not)</a:t>
            </a:r>
            <a:r>
              <a:rPr lang="ru-RU" sz="2300" b="1" i="1" dirty="0">
                <a:solidFill>
                  <a:srgbClr val="108A24"/>
                </a:solidFill>
              </a:rPr>
              <a:t> + местоимение</a:t>
            </a:r>
          </a:p>
          <a:p>
            <a:pPr>
              <a:buNone/>
            </a:pPr>
            <a:r>
              <a:rPr lang="ru-RU" sz="2300" b="1" dirty="0">
                <a:solidFill>
                  <a:schemeClr val="tx1"/>
                </a:solidFill>
              </a:rPr>
              <a:t>Если предложение утвердительное, то хвостик отрицательный.</a:t>
            </a:r>
          </a:p>
          <a:p>
            <a:pPr>
              <a:buNone/>
            </a:pPr>
            <a:r>
              <a:rPr lang="ru-RU" sz="2300" b="1" dirty="0">
                <a:solidFill>
                  <a:schemeClr val="tx1"/>
                </a:solidFill>
              </a:rPr>
              <a:t> Если предложение отрицательное, хвостик положительный. </a:t>
            </a:r>
          </a:p>
          <a:p>
            <a:pPr algn="ctr">
              <a:buNone/>
            </a:pPr>
            <a:r>
              <a:rPr lang="en-US" sz="2300" b="1" dirty="0" smtClean="0">
                <a:solidFill>
                  <a:schemeClr val="accent4"/>
                </a:solidFill>
              </a:rPr>
              <a:t>She</a:t>
            </a:r>
            <a:r>
              <a:rPr lang="en-US" sz="2300" b="1" u="sng" dirty="0" smtClean="0">
                <a:solidFill>
                  <a:srgbClr val="FF0000"/>
                </a:solidFill>
              </a:rPr>
              <a:t> </a:t>
            </a:r>
            <a:r>
              <a:rPr lang="en-US" sz="2300" b="1" u="sng" dirty="0">
                <a:solidFill>
                  <a:srgbClr val="FF0000"/>
                </a:solidFill>
              </a:rPr>
              <a:t>isn’t </a:t>
            </a:r>
            <a:r>
              <a:rPr lang="en-US" sz="2300" b="1" dirty="0">
                <a:solidFill>
                  <a:schemeClr val="accent4"/>
                </a:solidFill>
              </a:rPr>
              <a:t>a doctor, </a:t>
            </a:r>
            <a:endParaRPr lang="ru-RU" sz="2300" b="1" dirty="0">
              <a:solidFill>
                <a:schemeClr val="accent4"/>
              </a:solidFill>
            </a:endParaRPr>
          </a:p>
          <a:p>
            <a:pPr>
              <a:buNone/>
            </a:pPr>
            <a:r>
              <a:rPr lang="ru-RU" sz="2300" b="1" dirty="0"/>
              <a:t> </a:t>
            </a:r>
          </a:p>
          <a:p>
            <a:pPr>
              <a:buNone/>
            </a:pPr>
            <a:endParaRPr lang="ru-RU" sz="2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996952"/>
            <a:ext cx="172819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aren’t </a:t>
            </a:r>
            <a:r>
              <a:rPr lang="en-US" sz="2000" b="1" dirty="0">
                <a:solidFill>
                  <a:srgbClr val="FF0000"/>
                </a:solidFill>
              </a:rPr>
              <a:t>you?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5805264"/>
            <a:ext cx="1224136" cy="50405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is she?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75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Если подлежащее выражено существительным, то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в «хвостике его нужно заменить соответствующим местоимением.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The children </a:t>
            </a:r>
            <a:r>
              <a:rPr lang="en-US" b="1" dirty="0">
                <a:solidFill>
                  <a:schemeClr val="accent3"/>
                </a:solidFill>
              </a:rPr>
              <a:t>will not go to the park,</a:t>
            </a: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b="1" u="sng" dirty="0">
                <a:solidFill>
                  <a:srgbClr val="FF0000"/>
                </a:solidFill>
              </a:rPr>
              <a:t>My mother </a:t>
            </a:r>
            <a:r>
              <a:rPr lang="en-US" b="1" dirty="0">
                <a:solidFill>
                  <a:schemeClr val="accent4"/>
                </a:solidFill>
              </a:rPr>
              <a:t>was happy, </a:t>
            </a:r>
          </a:p>
          <a:p>
            <a:pPr algn="ctr">
              <a:buNone/>
            </a:pPr>
            <a:endParaRPr lang="ru-RU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ru-RU" b="1" u="sng" dirty="0">
                <a:solidFill>
                  <a:srgbClr val="FF0000"/>
                </a:solidFill>
              </a:rPr>
              <a:t>М</a:t>
            </a:r>
            <a:r>
              <a:rPr lang="en-US" b="1" u="sng" dirty="0">
                <a:solidFill>
                  <a:srgbClr val="FF0000"/>
                </a:solidFill>
              </a:rPr>
              <a:t>y father </a:t>
            </a:r>
            <a:r>
              <a:rPr lang="en-US" b="1" dirty="0">
                <a:solidFill>
                  <a:schemeClr val="accent4"/>
                </a:solidFill>
              </a:rPr>
              <a:t>is strong,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149080"/>
            <a:ext cx="1512168" cy="57606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9C007F"/>
                </a:solidFill>
              </a:rPr>
              <a:t>isn’t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u="sng" dirty="0">
                <a:solidFill>
                  <a:srgbClr val="FF0000"/>
                </a:solidFill>
              </a:rPr>
              <a:t>he</a:t>
            </a:r>
            <a:r>
              <a:rPr lang="en-US" sz="2400" b="1" dirty="0">
                <a:solidFill>
                  <a:srgbClr val="68007F"/>
                </a:solidFill>
              </a:rPr>
              <a:t>?</a:t>
            </a:r>
            <a:endParaRPr lang="ru-RU" sz="2400" b="1" dirty="0">
              <a:solidFill>
                <a:srgbClr val="68007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3140968"/>
            <a:ext cx="2195736" cy="6983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68007F"/>
                </a:solidFill>
              </a:rPr>
              <a:t>wasn’t </a:t>
            </a:r>
            <a:r>
              <a:rPr lang="en-US" sz="2800" b="1" dirty="0">
                <a:solidFill>
                  <a:srgbClr val="FF0000"/>
                </a:solidFill>
              </a:rPr>
              <a:t>she</a:t>
            </a:r>
            <a:r>
              <a:rPr lang="en-US" sz="2800" b="1" dirty="0">
                <a:solidFill>
                  <a:srgbClr val="68007F"/>
                </a:solidFill>
              </a:rPr>
              <a:t>?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132856"/>
            <a:ext cx="1835696" cy="69837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9C007F"/>
                </a:solidFill>
              </a:rPr>
              <a:t>will </a:t>
            </a:r>
            <a:r>
              <a:rPr lang="en-US" sz="2800" b="1" dirty="0">
                <a:solidFill>
                  <a:srgbClr val="FF0000"/>
                </a:solidFill>
              </a:rPr>
              <a:t>they?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374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</a:rPr>
              <a:t>4.Если в предложении использован глагол «</a:t>
            </a:r>
            <a:r>
              <a:rPr lang="en-US" b="1" dirty="0">
                <a:solidFill>
                  <a:schemeClr val="tx1"/>
                </a:solidFill>
              </a:rPr>
              <a:t>can</a:t>
            </a:r>
            <a:r>
              <a:rPr lang="ru-RU" b="1" dirty="0">
                <a:solidFill>
                  <a:schemeClr val="tx1"/>
                </a:solidFill>
              </a:rPr>
              <a:t>» или «</a:t>
            </a:r>
            <a:r>
              <a:rPr lang="en-US" b="1" dirty="0">
                <a:solidFill>
                  <a:schemeClr val="tx1"/>
                </a:solidFill>
              </a:rPr>
              <a:t>could</a:t>
            </a:r>
            <a:r>
              <a:rPr lang="ru-RU" b="1" dirty="0">
                <a:solidFill>
                  <a:schemeClr val="tx1"/>
                </a:solidFill>
              </a:rPr>
              <a:t>»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, то он и выносится в «хвостик».</a:t>
            </a: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b="1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rgbClr val="FF0000"/>
                </a:solidFill>
              </a:rPr>
              <a:t>can</a:t>
            </a:r>
            <a:r>
              <a:rPr lang="en-US" b="1" dirty="0">
                <a:solidFill>
                  <a:schemeClr val="tx1"/>
                </a:solidFill>
              </a:rPr>
              <a:t> swim well, </a:t>
            </a:r>
            <a:r>
              <a:rPr lang="en-US" b="1" dirty="0">
                <a:solidFill>
                  <a:srgbClr val="FF0000"/>
                </a:solidFill>
              </a:rPr>
              <a:t>can’t </a:t>
            </a:r>
            <a:r>
              <a:rPr lang="en-US" b="1" dirty="0">
                <a:solidFill>
                  <a:schemeClr val="tx1"/>
                </a:solidFill>
              </a:rPr>
              <a:t>he?</a:t>
            </a:r>
          </a:p>
          <a:p>
            <a:pPr algn="ctr">
              <a:buNone/>
            </a:pPr>
            <a:r>
              <a:rPr lang="en-US" b="1" dirty="0">
                <a:solidFill>
                  <a:schemeClr val="tx1"/>
                </a:solidFill>
              </a:rPr>
              <a:t>My mother </a:t>
            </a:r>
            <a:r>
              <a:rPr lang="en-US" b="1" dirty="0">
                <a:solidFill>
                  <a:srgbClr val="FF0000"/>
                </a:solidFill>
              </a:rPr>
              <a:t>couldn’t</a:t>
            </a:r>
            <a:r>
              <a:rPr lang="en-US" b="1" dirty="0">
                <a:solidFill>
                  <a:schemeClr val="tx1"/>
                </a:solidFill>
              </a:rPr>
              <a:t> read when she was 5, </a:t>
            </a:r>
            <a:r>
              <a:rPr lang="en-US" b="1" dirty="0">
                <a:solidFill>
                  <a:srgbClr val="FF0000"/>
                </a:solidFill>
              </a:rPr>
              <a:t>could</a:t>
            </a:r>
            <a:r>
              <a:rPr lang="en-US" b="1" dirty="0">
                <a:solidFill>
                  <a:schemeClr val="tx1"/>
                </a:solidFill>
              </a:rPr>
              <a:t> she?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67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525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5. </a:t>
            </a:r>
            <a:r>
              <a:rPr lang="ru-RU" b="1" dirty="0">
                <a:solidFill>
                  <a:schemeClr val="tx1"/>
                </a:solidFill>
              </a:rPr>
              <a:t>Если предложение стоит в </a:t>
            </a:r>
            <a:r>
              <a:rPr lang="en-US" b="1" dirty="0">
                <a:solidFill>
                  <a:schemeClr val="tx1"/>
                </a:solidFill>
              </a:rPr>
              <a:t>Present Simple, </a:t>
            </a:r>
            <a:r>
              <a:rPr lang="ru-RU" b="1" dirty="0">
                <a:solidFill>
                  <a:schemeClr val="tx1"/>
                </a:solidFill>
              </a:rPr>
              <a:t>то в «хвостике» используется вспомогательный глагол «</a:t>
            </a:r>
            <a:r>
              <a:rPr lang="en-US" b="1" dirty="0">
                <a:solidFill>
                  <a:schemeClr val="tx1"/>
                </a:solidFill>
              </a:rPr>
              <a:t>do</a:t>
            </a:r>
            <a:r>
              <a:rPr lang="ru-RU" b="1" dirty="0">
                <a:solidFill>
                  <a:schemeClr val="tx1"/>
                </a:solidFill>
              </a:rPr>
              <a:t>» или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en-US" b="1" dirty="0">
                <a:solidFill>
                  <a:schemeClr val="tx1"/>
                </a:solidFill>
              </a:rPr>
              <a:t>does</a:t>
            </a:r>
            <a:r>
              <a:rPr lang="ru-RU" b="1" dirty="0">
                <a:solidFill>
                  <a:schemeClr val="tx1"/>
                </a:solidFill>
              </a:rPr>
              <a:t>».</a:t>
            </a:r>
          </a:p>
          <a:p>
            <a:pPr algn="ctr">
              <a:buNone/>
            </a:pPr>
            <a:r>
              <a:rPr lang="en-US" b="1" dirty="0">
                <a:solidFill>
                  <a:schemeClr val="accent3"/>
                </a:solidFill>
              </a:rPr>
              <a:t>You </a:t>
            </a:r>
            <a:r>
              <a:rPr lang="en-US" b="1" dirty="0">
                <a:solidFill>
                  <a:srgbClr val="FF0000"/>
                </a:solidFill>
              </a:rPr>
              <a:t>like</a:t>
            </a:r>
            <a:r>
              <a:rPr lang="en-US" b="1" dirty="0">
                <a:solidFill>
                  <a:schemeClr val="accent3"/>
                </a:solidFill>
              </a:rPr>
              <a:t> drawing, </a:t>
            </a:r>
            <a:r>
              <a:rPr lang="en-US" b="1" dirty="0">
                <a:solidFill>
                  <a:srgbClr val="FF0000"/>
                </a:solidFill>
              </a:rPr>
              <a:t>don't </a:t>
            </a:r>
            <a:r>
              <a:rPr lang="en-US" b="1" dirty="0">
                <a:solidFill>
                  <a:schemeClr val="accent3"/>
                </a:solidFill>
              </a:rPr>
              <a:t>you?</a:t>
            </a:r>
          </a:p>
          <a:p>
            <a:pPr algn="ctr">
              <a:buNone/>
            </a:pPr>
            <a:r>
              <a:rPr lang="en-US" b="1" dirty="0">
                <a:solidFill>
                  <a:schemeClr val="accent3"/>
                </a:solidFill>
              </a:rPr>
              <a:t>She </a:t>
            </a:r>
            <a:r>
              <a:rPr lang="en-US" b="1" dirty="0">
                <a:solidFill>
                  <a:srgbClr val="FF0000"/>
                </a:solidFill>
              </a:rPr>
              <a:t>likes</a:t>
            </a:r>
            <a:r>
              <a:rPr lang="en-US" b="1" dirty="0">
                <a:solidFill>
                  <a:schemeClr val="accent3"/>
                </a:solidFill>
              </a:rPr>
              <a:t> singing, </a:t>
            </a:r>
            <a:r>
              <a:rPr lang="en-US" b="1" dirty="0">
                <a:solidFill>
                  <a:srgbClr val="FF0000"/>
                </a:solidFill>
              </a:rPr>
              <a:t>doesn’t</a:t>
            </a:r>
            <a:r>
              <a:rPr lang="en-US" b="1" dirty="0">
                <a:solidFill>
                  <a:schemeClr val="accent3"/>
                </a:solidFill>
              </a:rPr>
              <a:t> she?</a:t>
            </a: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6.</a:t>
            </a:r>
            <a:r>
              <a:rPr lang="ru-RU" b="1" dirty="0">
                <a:solidFill>
                  <a:schemeClr val="tx1"/>
                </a:solidFill>
              </a:rPr>
              <a:t>Если предложение стоит в </a:t>
            </a:r>
            <a:r>
              <a:rPr lang="en-US" b="1" dirty="0">
                <a:solidFill>
                  <a:schemeClr val="tx1"/>
                </a:solidFill>
              </a:rPr>
              <a:t>Past Simple,</a:t>
            </a:r>
            <a:r>
              <a:rPr lang="ru-RU" b="1" dirty="0">
                <a:solidFill>
                  <a:schemeClr val="tx1"/>
                </a:solidFill>
              </a:rPr>
              <a:t> то в «хвостике» используется вспомогательный глагол «</a:t>
            </a:r>
            <a:r>
              <a:rPr lang="en-US" b="1" dirty="0">
                <a:solidFill>
                  <a:schemeClr val="tx1"/>
                </a:solidFill>
              </a:rPr>
              <a:t>did</a:t>
            </a:r>
            <a:r>
              <a:rPr lang="ru-RU" b="1" dirty="0">
                <a:solidFill>
                  <a:schemeClr val="tx1"/>
                </a:solidFill>
              </a:rPr>
              <a:t>».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3"/>
                </a:solidFill>
              </a:rPr>
              <a:t>They </a:t>
            </a:r>
            <a:r>
              <a:rPr lang="en-US" b="1" dirty="0">
                <a:solidFill>
                  <a:srgbClr val="FF0000"/>
                </a:solidFill>
              </a:rPr>
              <a:t>went</a:t>
            </a:r>
            <a:r>
              <a:rPr lang="en-US" b="1" dirty="0">
                <a:solidFill>
                  <a:schemeClr val="accent3"/>
                </a:solidFill>
              </a:rPr>
              <a:t> to Paris last winter, </a:t>
            </a:r>
            <a:r>
              <a:rPr lang="en-US" b="1" dirty="0">
                <a:solidFill>
                  <a:srgbClr val="FF0000"/>
                </a:solidFill>
              </a:rPr>
              <a:t>didn’t</a:t>
            </a:r>
            <a:r>
              <a:rPr lang="en-US" b="1" dirty="0">
                <a:solidFill>
                  <a:schemeClr val="accent3"/>
                </a:solidFill>
              </a:rPr>
              <a:t> they?</a:t>
            </a:r>
            <a:endParaRPr lang="ru-RU" b="1" dirty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chemeClr val="accent3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didn’t read </a:t>
            </a:r>
            <a:r>
              <a:rPr lang="en-US" b="1" dirty="0">
                <a:solidFill>
                  <a:schemeClr val="accent3"/>
                </a:solidFill>
              </a:rPr>
              <a:t>this text yesterday, </a:t>
            </a:r>
            <a:r>
              <a:rPr lang="en-US" b="1" dirty="0">
                <a:solidFill>
                  <a:srgbClr val="FF0000"/>
                </a:solidFill>
              </a:rPr>
              <a:t>did</a:t>
            </a:r>
            <a:r>
              <a:rPr lang="en-US" b="1" dirty="0">
                <a:solidFill>
                  <a:schemeClr val="accent3"/>
                </a:solidFill>
              </a:rPr>
              <a:t> we?</a:t>
            </a:r>
            <a:endParaRPr lang="ru-RU" b="1" dirty="0">
              <a:solidFill>
                <a:schemeClr val="accent3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8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0872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Test yourself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24744"/>
            <a:ext cx="7371928" cy="4955381"/>
          </a:xfrm>
        </p:spPr>
        <p:txBody>
          <a:bodyPr>
            <a:noAutofit/>
          </a:bodyPr>
          <a:lstStyle/>
          <a:p>
            <a:pPr marL="457200" indent="-457200">
              <a:buNone/>
            </a:pPr>
            <a:r>
              <a:rPr lang="en-US" b="1" dirty="0">
                <a:solidFill>
                  <a:schemeClr val="tx1"/>
                </a:solidFill>
              </a:rPr>
              <a:t>Susan can bring some food, ___?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a. won't she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b. will she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c. can't she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  <a:p>
            <a:pPr marL="457200" indent="-457200">
              <a:buNone/>
            </a:pPr>
            <a:r>
              <a:rPr lang="en-US" b="1" dirty="0">
                <a:solidFill>
                  <a:schemeClr val="tx1"/>
                </a:solidFill>
              </a:rPr>
              <a:t>The party starts at eight o'clock, ___?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a. isn't it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b. doesn't it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c. does it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835696" y="2708920"/>
            <a:ext cx="288032" cy="360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1763688" y="4797152"/>
            <a:ext cx="288032" cy="3600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33" y="0"/>
            <a:ext cx="1624782" cy="163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35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Microsoft\Windows\Temporary Internet Files\Content.IE5\RUWAUP98\MC900198118[1].wmf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9" y="116633"/>
            <a:ext cx="6026138" cy="45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\AppData\Local\Microsoft\Windows\Temporary Internet Files\Content.IE5\KUMP4O6L\MC900434860[1]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1663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100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91276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/>
          <p:cNvSpPr>
            <a:spLocks noChangeShapeType="1"/>
          </p:cNvSpPr>
          <p:nvPr/>
        </p:nvSpPr>
        <p:spPr bwMode="auto">
          <a:xfrm>
            <a:off x="2755900" y="863600"/>
            <a:ext cx="523875" cy="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782" y="0"/>
            <a:ext cx="880618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LearningApps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LearningApps.org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приложением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2.0 для поддержки обучения и процесса преподавания с помощью интерактивных модулей (так называемые приложения или упражнения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). он-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лайн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/>
              </a:rPr>
              <a:t>http://learningapps.org/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82" y="64533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Для регистрации необходим только действующий адрес электронной почты.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Admin\AppData\Local\Microsoft\Windows\Temporary Internet Files\Content.IE5\KUMP4O6L\MC900434860[1]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732" y="-65206"/>
            <a:ext cx="1054721" cy="105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97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367</TotalTime>
  <Words>363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Воздушный поток</vt:lpstr>
      <vt:lpstr>Трек</vt:lpstr>
      <vt:lpstr>1_Трек</vt:lpstr>
      <vt:lpstr>2_Трек</vt:lpstr>
      <vt:lpstr>3_Трек</vt:lpstr>
      <vt:lpstr>4_Трек</vt:lpstr>
      <vt:lpstr>Использование ИКТ на уроках английского языка.</vt:lpstr>
      <vt:lpstr>Презентация PowerPoint</vt:lpstr>
      <vt:lpstr>Question tags разделительные вопросы</vt:lpstr>
      <vt:lpstr>Презентация PowerPoint</vt:lpstr>
      <vt:lpstr>Презентация PowerPoint</vt:lpstr>
      <vt:lpstr>Презентация PowerPoint</vt:lpstr>
      <vt:lpstr>Test yourself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ИКТ на уроках английского языка.</dc:title>
  <dc:creator>Admin</dc:creator>
  <cp:lastModifiedBy>Admin</cp:lastModifiedBy>
  <cp:revision>16</cp:revision>
  <dcterms:created xsi:type="dcterms:W3CDTF">2014-12-07T10:19:13Z</dcterms:created>
  <dcterms:modified xsi:type="dcterms:W3CDTF">2014-12-07T16:27:14Z</dcterms:modified>
</cp:coreProperties>
</file>