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51"/>
  </p:notesMasterIdLst>
  <p:sldIdLst>
    <p:sldId id="256" r:id="rId4"/>
    <p:sldId id="257" r:id="rId5"/>
    <p:sldId id="258" r:id="rId6"/>
    <p:sldId id="286" r:id="rId7"/>
    <p:sldId id="259" r:id="rId8"/>
    <p:sldId id="262" r:id="rId9"/>
    <p:sldId id="263" r:id="rId10"/>
    <p:sldId id="288" r:id="rId11"/>
    <p:sldId id="289" r:id="rId12"/>
    <p:sldId id="264" r:id="rId13"/>
    <p:sldId id="265" r:id="rId14"/>
    <p:sldId id="270" r:id="rId15"/>
    <p:sldId id="290" r:id="rId16"/>
    <p:sldId id="295" r:id="rId17"/>
    <p:sldId id="296" r:id="rId18"/>
    <p:sldId id="298" r:id="rId19"/>
    <p:sldId id="299" r:id="rId20"/>
    <p:sldId id="300" r:id="rId21"/>
    <p:sldId id="301" r:id="rId22"/>
    <p:sldId id="304" r:id="rId23"/>
    <p:sldId id="305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91" r:id="rId34"/>
    <p:sldId id="310" r:id="rId35"/>
    <p:sldId id="311" r:id="rId36"/>
    <p:sldId id="312" r:id="rId37"/>
    <p:sldId id="313" r:id="rId38"/>
    <p:sldId id="280" r:id="rId39"/>
    <p:sldId id="281" r:id="rId40"/>
    <p:sldId id="282" r:id="rId41"/>
    <p:sldId id="283" r:id="rId42"/>
    <p:sldId id="284" r:id="rId43"/>
    <p:sldId id="285" r:id="rId44"/>
    <p:sldId id="292" r:id="rId45"/>
    <p:sldId id="307" r:id="rId46"/>
    <p:sldId id="308" r:id="rId47"/>
    <p:sldId id="309" r:id="rId48"/>
    <p:sldId id="293" r:id="rId49"/>
    <p:sldId id="294" r:id="rId5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222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100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6E756-01BB-4172-9D98-3AFC78DF09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469C6-D1B8-4582-B23E-FFE72CD1B9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3263" y="274638"/>
            <a:ext cx="1906587" cy="5846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68950" cy="5846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98F9-8C7D-4429-9DDD-E5485F2081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DB193-E762-4AB9-A0AE-415393DE45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4028-6A4F-410B-B5E0-F2DC83FAAD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CB24-C32B-4331-82E9-AFF3A16EDC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6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1288" y="1600200"/>
            <a:ext cx="3738562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461B-C68A-4A6E-9FE1-A5DB1A1814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21A96-CBC6-410B-BAD6-35B13A6298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4C89-F6EB-4E8A-98F4-99317BAD17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DE6FF-64C5-4BA1-B7DA-F051769074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F2A4E-10C7-4BA9-B8A5-4ED211E1B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5251B-7E4A-4E92-AC1A-FC003DAE76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E2CC9-4BB3-42E8-9F65-4CBFE6E245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E4BD4-1D5F-4FD4-921E-D3B3F93471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3263" y="274638"/>
            <a:ext cx="1906587" cy="5846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68950" cy="5846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97111-EFB6-426E-95D4-10CF8B9F8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E40D8-5AD0-43C3-8253-F5C12B55A2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424B7-BA12-4940-8630-40231E6BC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6BABD-C63D-4408-97EA-FA2CDBB63B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6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1288" y="1600200"/>
            <a:ext cx="3738562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CDFCC-D1D2-4E45-BC87-8CF7CF52E1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E88C-4F35-493E-9618-94B5DA4DD4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8C15E-52F7-40F7-9507-90EDA97D26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A9319-74FC-4315-8259-B80B8102AC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8AD6-1070-4D37-BA7F-38DBCB55EB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4DBB-36CD-476F-B9D5-4D2F01B86A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F839D-0761-422A-BB83-845C594102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FD422-84B2-4665-9014-56EE22A48E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3263" y="274638"/>
            <a:ext cx="1906587" cy="5846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68950" cy="5846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37DE1-196B-4AD6-8A08-04E3C86033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3697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1288" y="1600200"/>
            <a:ext cx="3738562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8D87-4B58-4DD1-B339-1ED9FE92A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E9C57-CF24-4FB9-B46E-9FC90D8C3A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B028C-857E-4477-8D28-8CC8B34808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9F778-AD69-4AC9-877B-1471E5BAC6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B5FF1-B17A-439F-9F07-D815D503B3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630CB-3A94-461E-A089-995501985A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/>
          <a:srcRect l="35432" r="40158"/>
          <a:stretch>
            <a:fillRect/>
          </a:stretch>
        </p:blipFill>
        <p:spPr bwMode="auto">
          <a:xfrm>
            <a:off x="-36513" y="0"/>
            <a:ext cx="1487488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47813" y="6237288"/>
            <a:ext cx="2420937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140200" y="6237288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245225"/>
            <a:ext cx="13017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6303233A-0C0C-42C3-9B03-254E42D821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4700" cy="1138237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1031" name="Freeform 6"/>
          <p:cNvSpPr>
            <a:spLocks noChangeArrowheads="1"/>
          </p:cNvSpPr>
          <p:nvPr/>
        </p:nvSpPr>
        <p:spPr bwMode="auto">
          <a:xfrm>
            <a:off x="971550" y="-230188"/>
            <a:ext cx="1008063" cy="7316788"/>
          </a:xfrm>
          <a:custGeom>
            <a:avLst/>
            <a:gdLst>
              <a:gd name="T0" fmla="*/ 2147483647 w 635"/>
              <a:gd name="T1" fmla="*/ 2147483647 h 4672"/>
              <a:gd name="T2" fmla="*/ 0 w 635"/>
              <a:gd name="T3" fmla="*/ 2147483647 h 4672"/>
              <a:gd name="T4" fmla="*/ 2147483647 w 635"/>
              <a:gd name="T5" fmla="*/ 2147483647 h 4672"/>
              <a:gd name="T6" fmla="*/ 2147483647 w 635"/>
              <a:gd name="T7" fmla="*/ 2147483647 h 4672"/>
              <a:gd name="T8" fmla="*/ 2147483647 w 635"/>
              <a:gd name="T9" fmla="*/ 2147483647 h 4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5" h="4672">
                <a:moveTo>
                  <a:pt x="317" y="159"/>
                </a:moveTo>
                <a:cubicBezTo>
                  <a:pt x="211" y="318"/>
                  <a:pt x="0" y="1928"/>
                  <a:pt x="0" y="2654"/>
                </a:cubicBezTo>
                <a:cubicBezTo>
                  <a:pt x="0" y="3380"/>
                  <a:pt x="211" y="4672"/>
                  <a:pt x="317" y="4513"/>
                </a:cubicBezTo>
                <a:cubicBezTo>
                  <a:pt x="423" y="4354"/>
                  <a:pt x="635" y="2427"/>
                  <a:pt x="635" y="1701"/>
                </a:cubicBezTo>
                <a:cubicBezTo>
                  <a:pt x="635" y="975"/>
                  <a:pt x="423" y="0"/>
                  <a:pt x="317" y="159"/>
                </a:cubicBez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7937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411413" y="1989138"/>
            <a:ext cx="423545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4700" cy="1138237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7937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C960B1EA-7671-418F-8B43-1C411A16F3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777875" y="0"/>
            <a:ext cx="7543800" cy="3048000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77875" y="6172200"/>
            <a:ext cx="7543800" cy="26988"/>
          </a:xfrm>
          <a:prstGeom prst="rect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4700" cy="1138237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27937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1547813" y="6237288"/>
            <a:ext cx="2416175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140200" y="6237288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380288" y="6245225"/>
            <a:ext cx="13017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C99483BA-D764-4A47-BD91-D31820E9C0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2pPr>
      <a:lvl3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3pPr>
      <a:lvl4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4pPr>
      <a:lvl5pPr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5pPr>
      <a:lvl6pPr marL="25146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6pPr>
      <a:lvl7pPr marL="29718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7pPr>
      <a:lvl8pPr marL="34290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8pPr>
      <a:lvl9pPr marL="3886200" indent="-228600" algn="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6633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ege-i-gve-11/demoversii-specifikacii-kodifikatory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gmpmpk.ru/gia" TargetMode="External"/><Relationship Id="rId2" Type="http://schemas.openxmlformats.org/officeDocument/2006/relationships/hyperlink" Target="http://nevarono.spb.ru/ege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gromova@tunev.gov.spb.ru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50825" y="476250"/>
            <a:ext cx="8893175" cy="604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>РОДИТЕЛЬСКОЕ СОБРАНИЕ </a:t>
            </a: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«Подготовка к проведению 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в 2020 году  государственной итоговой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аттестации выпускников 11-х классов в формате  ЕГЭ»</a:t>
            </a:r>
            <a: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  <a:t> </a:t>
            </a:r>
            <a:br>
              <a:rPr lang="ru-RU" altLang="ru-RU" sz="36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                     </a:t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             </a:t>
            </a: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>                                          </a:t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</a:t>
            </a:r>
            <a:r>
              <a:rPr lang="ru-RU" altLang="ru-RU" b="1" i="1">
                <a:solidFill>
                  <a:srgbClr val="663300"/>
                </a:solidFill>
                <a:latin typeface="Times New Roman" pitchFamily="18" charset="0"/>
              </a:rPr>
              <a:t>2019</a:t>
            </a: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b="1" i="1">
                <a:solidFill>
                  <a:srgbClr val="663300"/>
                </a:solidFill>
                <a:latin typeface="Times New Roman" pitchFamily="18" charset="0"/>
              </a:rPr>
            </a:br>
            <a:r>
              <a:rPr lang="ru-RU" altLang="ru-RU" sz="3200" b="1" i="1">
                <a:solidFill>
                  <a:srgbClr val="663300"/>
                </a:solidFill>
                <a:latin typeface="Times New Roman" pitchFamily="18" charset="0"/>
              </a:rPr>
              <a:t>                              </a:t>
            </a:r>
            <a: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  <a:t/>
            </a:r>
            <a:br>
              <a:rPr lang="ru-RU" altLang="ru-RU" sz="2000" b="1" i="1">
                <a:solidFill>
                  <a:srgbClr val="663300"/>
                </a:solidFill>
                <a:latin typeface="Times New Roman" pitchFamily="18" charset="0"/>
              </a:rPr>
            </a:br>
            <a:endParaRPr lang="ru-RU" altLang="ru-RU" sz="2000" b="1" i="1">
              <a:solidFill>
                <a:srgbClr val="66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514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indent="35083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Font typeface="Calibri" pitchFamily="32" charset="0"/>
              <a:buChar char="•"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</a:t>
            </a:r>
          </a:p>
          <a:p>
            <a:pPr indent="0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Calibri" pitchFamily="32" charset="0"/>
              <a:buChar char="•"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Профильный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5600">
              <a:lnSpc>
                <a:spcPct val="9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 необходим, чтобы получить аттестат и иметь возможность поступить в ВУЗ, где математика не является вступительным экзаменом. Оцениваться базовый уровень будет по пятибалльной системе.</a:t>
            </a:r>
          </a:p>
          <a:p>
            <a:pPr indent="355600">
              <a:lnSpc>
                <a:spcPct val="90000"/>
              </a:lnSpc>
              <a:spcBef>
                <a:spcPts val="600"/>
              </a:spcBef>
              <a:buClrTx/>
              <a:buFontTx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по математике профильного уровня сдают школьники, планирующие поступление в ВУЗ, в котором математика внесена в перечень обязательных вступительных испытаний. Этот экзамен будет оцениваться по </a:t>
            </a:r>
            <a:r>
              <a:rPr lang="ru-RU" alt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стобальной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системе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763713" y="260350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Предметы по выбору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31913" y="1403350"/>
            <a:ext cx="7632700" cy="519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867025" indent="-339725"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867025" algn="l"/>
                <a:tab pos="3314700" algn="l"/>
                <a:tab pos="3763963" algn="l"/>
                <a:tab pos="4213225" algn="l"/>
                <a:tab pos="4662488" algn="l"/>
                <a:tab pos="5111750" algn="l"/>
                <a:tab pos="5561013" algn="l"/>
                <a:tab pos="6010275" algn="l"/>
                <a:tab pos="6459538" algn="l"/>
                <a:tab pos="6908800" algn="l"/>
                <a:tab pos="7358063" algn="l"/>
                <a:tab pos="7807325" algn="l"/>
                <a:tab pos="8256588" algn="l"/>
                <a:tab pos="8705850" algn="l"/>
                <a:tab pos="9155113" algn="l"/>
                <a:tab pos="9604375" algn="l"/>
                <a:tab pos="10053638" algn="l"/>
                <a:tab pos="10502900" algn="l"/>
                <a:tab pos="10952163" algn="l"/>
                <a:tab pos="11401425" algn="l"/>
                <a:tab pos="11850688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и ИКТ;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обществознание.</a:t>
            </a:r>
          </a:p>
          <a:p>
            <a:pPr marL="2871788" indent="-338138">
              <a:lnSpc>
                <a:spcPct val="90000"/>
              </a:lnSpc>
              <a:spcBef>
                <a:spcPts val="800"/>
              </a:spcBef>
              <a:buClrTx/>
              <a:buFontTx/>
              <a:buNone/>
              <a:defRPr/>
            </a:pPr>
            <a:endParaRPr lang="ru-RU" altLang="ru-RU" sz="3200" dirty="0" smtClean="0">
              <a:latin typeface="Calibri" pitchFamily="32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133600"/>
            <a:ext cx="2595562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16013" y="260350"/>
            <a:ext cx="77771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</a:rPr>
              <a:t>Минимальный балл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331913" y="1268413"/>
            <a:ext cx="763270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55600" indent="-258763"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55600" algn="l"/>
                <a:tab pos="803275" algn="l"/>
                <a:tab pos="1252538" algn="l"/>
                <a:tab pos="1701800" algn="l"/>
                <a:tab pos="2151063" algn="l"/>
                <a:tab pos="2600325" algn="l"/>
                <a:tab pos="3049588" algn="l"/>
                <a:tab pos="3498850" algn="l"/>
                <a:tab pos="3948113" algn="l"/>
                <a:tab pos="4397375" algn="l"/>
                <a:tab pos="4846638" algn="l"/>
                <a:tab pos="5295900" algn="l"/>
                <a:tab pos="5745163" algn="l"/>
                <a:tab pos="6194425" algn="l"/>
                <a:tab pos="6643688" algn="l"/>
                <a:tab pos="7092950" algn="l"/>
                <a:tab pos="7542213" algn="l"/>
                <a:tab pos="7991475" algn="l"/>
                <a:tab pos="8440738" algn="l"/>
                <a:tab pos="8890000" algn="l"/>
                <a:tab pos="93392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ru-RU" altLang="ru-RU" sz="2400" b="1" i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поступления в вузы:</a:t>
            </a:r>
            <a:r>
              <a:rPr lang="ru-RU" altLang="ru-RU" sz="24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– 36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Математика(профильный уровень) - 27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- 40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- 36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- 32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- 36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- 22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- 36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- 42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- 32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- 37 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r>
              <a:rPr lang="ru-RU" altLang="ru-RU" sz="2400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аттестата:</a:t>
            </a:r>
            <a:r>
              <a:rPr lang="ru-RU" alt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- 24 </a:t>
            </a:r>
          </a:p>
          <a:p>
            <a:pPr marL="350838" indent="-260350"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(базовый уровень) - 3(оценка)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alt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Сроки проведения ЕГЭ: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331913" y="1600200"/>
            <a:ext cx="7627937" cy="506888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Единое для всех </a:t>
            </a:r>
            <a:r>
              <a:rPr lang="ru-RU" altLang="ru-RU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расписание ЕГЭ 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продолжительность экзаменов по предмету ежегодно устанавливает приказ </a:t>
            </a:r>
            <a:r>
              <a:rPr lang="ru-RU" alt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Рособрнадзора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сроки проведения ЕГЭ – </a:t>
            </a:r>
            <a:r>
              <a:rPr lang="ru-RU" alt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май-июнь.</a:t>
            </a: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endParaRPr lang="ru-RU" alt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endParaRPr lang="ru-RU" alt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endParaRPr lang="ru-RU" alt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74638"/>
            <a:ext cx="8277225" cy="1138237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– 2019\20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03350" y="1273175"/>
          <a:ext cx="7129463" cy="560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732"/>
                <a:gridCol w="3564732"/>
              </a:tblGrid>
              <a:tr h="112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9" marR="685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ЕГЭ(11)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9" marR="68589" marT="0" marB="0"/>
                </a:tc>
              </a:tr>
              <a:tr h="1682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декабря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2019(ср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9" marR="68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Итоговое сочинение (изложение)– основной срок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9" marR="68589" marT="0" marB="0"/>
                </a:tc>
              </a:tr>
              <a:tr h="1402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февраля (ср)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9" marR="68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Итоговое сочинение (изложение)– дополнительный срок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</a:t>
                      </a:r>
                    </a:p>
                  </a:txBody>
                  <a:tcPr marL="68589" marR="68589" marT="0" marB="0"/>
                </a:tc>
              </a:tr>
              <a:tr h="1402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мая (раб. ср)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9" marR="68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Итоговое сочинение (изложение)– дополнительный срок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9" marR="6858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7988300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7937" cy="5091113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47220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3942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25 мая (понедельник)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география, литература, информатика и информационно-коммуникационные технологии (ИКТ)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879486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28 мая (четверг)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русский язык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493125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7937" cy="5024438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12250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0954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 июня (понедельник)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ЕГЭ по математике базового уровня, ЕГЭ по математике профильного уровня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12923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4 июня (четверг)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история, физика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4563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743075"/>
          <a:ext cx="7627937" cy="5189538"/>
        </p:xfrm>
        <a:graphic>
          <a:graphicData uri="http://schemas.openxmlformats.org/drawingml/2006/table">
            <a:tbl>
              <a:tblPr/>
              <a:tblGrid>
                <a:gridCol w="3527425"/>
                <a:gridCol w="4100512"/>
              </a:tblGrid>
              <a:tr h="147227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37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8 июня (понедельник)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обществознание, химия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267351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11 июня (четверг)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 (кроме раздела «Говорение»), биология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493125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16063" y="1412875"/>
          <a:ext cx="7627937" cy="5868988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4525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542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15 июня (понедельник)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 (раздел «Говорение»)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19621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16 июня (вторник)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 (раздел «Говорение»)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637588" cy="1138238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7937" cy="5824538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12247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3972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19 июня (пятница)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география, литература, информатика и информационно-коммуникационные технологии (ИКТ), иностранные языки (раздел «Говорение»)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196234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20 июня (суббота)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иностранные языки (кроме раздела «Говорение»), биология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331913" y="214313"/>
            <a:ext cx="7354887" cy="650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80000"/>
              </a:lnSpc>
              <a:spcBef>
                <a:spcPts val="625"/>
              </a:spcBef>
              <a:buFont typeface="Calibri" pitchFamily="32" charset="0"/>
              <a:buChar char="•"/>
              <a:defRPr/>
            </a:pP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государственный экзамен (ЕГЭ) — это форма государственной итоговой аттестации  по образовательным программам среднего общего образования(ГИА).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Font typeface="Calibri" pitchFamily="32" charset="0"/>
              <a:buChar char="•"/>
              <a:defRPr/>
            </a:pP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ЕГЭ используются контрольные измерительные материалы (КИМ), представляющие собой комплексы заданий стандартизированной формы, а также специальные бланки для оформления ответов на задания.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Font typeface="Calibri" pitchFamily="32" charset="0"/>
              <a:buChar char="•"/>
              <a:defRPr/>
            </a:pP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проводится письменно на русском языке (за исключением ЕГЭ по иностранным языкам). 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Font typeface="Calibri" pitchFamily="32" charset="0"/>
              <a:buChar char="•"/>
              <a:defRPr/>
            </a:pP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ЕГЭ составляется единое расписание.</a:t>
            </a:r>
          </a:p>
          <a:p>
            <a:pPr algn="just">
              <a:lnSpc>
                <a:spcPct val="80000"/>
              </a:lnSpc>
              <a:spcBef>
                <a:spcPts val="625"/>
              </a:spcBef>
              <a:buFont typeface="Calibri" pitchFamily="32" charset="0"/>
              <a:buChar char="•"/>
              <a:defRPr/>
            </a:pP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 территории Российской Федерации ЕГЭ организуется и проводится Федеральной службой по надзору в сфере образования и науки (</a:t>
            </a:r>
            <a:r>
              <a:rPr lang="ru-RU" alt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Рособрнадзором</a:t>
            </a:r>
            <a:r>
              <a:rPr lang="ru-RU" alt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совместно с органами исполнительной власти субъектов Российской Федерации. </a:t>
            </a:r>
          </a:p>
          <a:p>
            <a:pPr marL="342900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altLang="ru-RU" sz="25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37588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7937" cy="4816475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12176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6567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22 июня (понедельник)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русский язык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212903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23 июня (вторник)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обществознание, химия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0463" cy="1138237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расписания ЕГЭ - 2020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331913" y="1600200"/>
          <a:ext cx="7627937" cy="5095875"/>
        </p:xfrm>
        <a:graphic>
          <a:graphicData uri="http://schemas.openxmlformats.org/drawingml/2006/table">
            <a:tbl>
              <a:tblPr/>
              <a:tblGrid>
                <a:gridCol w="3814762"/>
                <a:gridCol w="3813175"/>
              </a:tblGrid>
              <a:tr h="112222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ЕГЭ(11)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523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24 июня (среда)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история, физика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  <a:tr h="182603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25 июня (четверг)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ЕГЭ по математике базового уровня, ЕГЭ по математике профильного уровня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FE8"/>
                    </a:solidFill>
                  </a:tcPr>
                </a:tc>
              </a:tr>
              <a:tr h="1152381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Резервные дни</a:t>
                      </a: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 29 июня (понедельник)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defRPr sz="28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1pPr>
                      <a:lvl2pPr marL="457200" eaLnBrk="0" hangingPunct="0">
                        <a:spcBef>
                          <a:spcPts val="700"/>
                        </a:spcBef>
                        <a:defRPr sz="24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2pPr>
                      <a:lvl3pPr marL="914400" eaLnBrk="0" hangingPunct="0">
                        <a:spcBef>
                          <a:spcPts val="600"/>
                        </a:spcBef>
                        <a:defRPr sz="2000"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5pPr>
                      <a:lvl6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6pPr>
                      <a:lvl7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7pPr>
                      <a:lvl8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8pPr>
                      <a:lvl9pPr indent="-2286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000000"/>
                          </a:solidFill>
                          <a:latin typeface="Calibri" pitchFamily="34" charset="0"/>
                          <a:ea typeface="Microsoft YaHei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icrosoft YaHei" pitchFamily="34" charset="-122"/>
                          <a:cs typeface="Times New Roman" pitchFamily="18" charset="0"/>
                        </a:rPr>
                        <a:t>по всем учебным предметам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E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38138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Заявление на участие в ЕГЭ</a:t>
            </a:r>
          </a:p>
          <a:p>
            <a:pPr marL="342900" indent="-338138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 указанием предметов, которые выпускник собирается сдавать, необходимо подать </a:t>
            </a:r>
          </a:p>
          <a:p>
            <a:pPr marL="342900" indent="-338138" algn="ctr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4000" b="1" u="sng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не позднее 24 января 2019 г.</a:t>
            </a:r>
          </a:p>
          <a:p>
            <a:pPr marL="342900" indent="-338138" eaLnBrk="0" hangingPunct="0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ru-RU" altLang="ru-RU" sz="4000" b="1">
              <a:solidFill>
                <a:srgbClr val="3333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763713" y="119063"/>
            <a:ext cx="7129462" cy="1452562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аттестата выпускники текущего года сдают </a:t>
            </a:r>
            <a:r>
              <a:rPr lang="ru-RU" altLang="ru-RU" sz="36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предметы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русский язык и математику. </a:t>
            </a:r>
          </a:p>
          <a:p>
            <a:pPr marL="342900">
              <a:spcBef>
                <a:spcPts val="800"/>
              </a:spcBef>
              <a:buClrTx/>
              <a:buFontTx/>
              <a:buNone/>
              <a:defRPr/>
            </a:pPr>
            <a:endParaRPr lang="ru-RU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Сдать можно </a:t>
            </a:r>
            <a:r>
              <a:rPr lang="ru-RU" altLang="ru-RU" sz="36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любое количество предметов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списка. </a:t>
            </a:r>
          </a:p>
          <a:p>
            <a:pPr marL="341313" eaLnBrk="0" hangingPunct="0">
              <a:spcBef>
                <a:spcPts val="800"/>
              </a:spcBef>
              <a:buClrTx/>
              <a:buFontTx/>
              <a:buNone/>
              <a:defRPr/>
            </a:pPr>
            <a:endParaRPr lang="ru-RU" altLang="ru-RU" sz="36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331913" y="11588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Правила и процедура проведения ЕГЭ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indent="355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ClrTx/>
              <a:buFontTx/>
              <a:buNone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ЕГЭ в основные сроки получают </a:t>
            </a:r>
            <a:r>
              <a:rPr lang="ru-RU" altLang="ru-RU" sz="3200" b="1" u="sng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altLang="ru-RU" sz="32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уведомлении на ЕГЭ указывается:</a:t>
            </a:r>
          </a:p>
          <a:p>
            <a:pPr indent="350838"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ЕГЭ</a:t>
            </a:r>
          </a:p>
          <a:p>
            <a:pPr indent="350838"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 пунктов проведения экзамена (далее – ППЭ)</a:t>
            </a:r>
          </a:p>
          <a:p>
            <a:pPr indent="350838"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даты и время начала экзаменов</a:t>
            </a:r>
          </a:p>
          <a:p>
            <a:pPr indent="350838">
              <a:lnSpc>
                <a:spcPct val="90000"/>
              </a:lnSpc>
              <a:spcBef>
                <a:spcPts val="800"/>
              </a:spcBef>
              <a:buFont typeface="Calibri" pitchFamily="32" charset="0"/>
              <a:buChar char="•"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коды образовательного учреждения и ППЭ</a:t>
            </a:r>
          </a:p>
          <a:p>
            <a:pPr indent="354013" eaLnBrk="0" hangingPunct="0">
              <a:lnSpc>
                <a:spcPct val="90000"/>
              </a:lnSpc>
              <a:spcBef>
                <a:spcPts val="800"/>
              </a:spcBef>
              <a:buClrTx/>
              <a:buFontTx/>
              <a:buNone/>
              <a:defRPr/>
            </a:pPr>
            <a:endParaRPr lang="ru-RU" altLang="ru-RU" sz="32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Правила и процедура проведения ЕГЭ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проводится в специальных пунктах проведения экзамена (ППЭ).</a:t>
            </a:r>
          </a:p>
          <a:p>
            <a:pPr marL="341313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ППЭ нужно приходить с паспортом или другим документом, удостоверяющим личность </a:t>
            </a:r>
          </a:p>
          <a:p>
            <a:pPr marL="341313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ППЭ выпускников сопровождают уполномоченные представители от образовательного учреждения, в котором они обучаются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763713" y="260350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Правила и процедура проведения ЕГЭ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27088" y="1600200"/>
            <a:ext cx="8137525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706438" indent="-338138"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06438" algn="l"/>
                <a:tab pos="1154113" algn="l"/>
                <a:tab pos="1603375" algn="l"/>
                <a:tab pos="2052638" algn="l"/>
                <a:tab pos="2501900" algn="l"/>
                <a:tab pos="2951163" algn="l"/>
                <a:tab pos="3400425" algn="l"/>
                <a:tab pos="3849688" algn="l"/>
                <a:tab pos="4298950" algn="l"/>
                <a:tab pos="4748213" algn="l"/>
                <a:tab pos="5197475" algn="l"/>
                <a:tab pos="5646738" algn="l"/>
                <a:tab pos="6096000" algn="l"/>
                <a:tab pos="6545263" algn="l"/>
                <a:tab pos="6994525" algn="l"/>
                <a:tab pos="7443788" algn="l"/>
                <a:tab pos="7893050" algn="l"/>
                <a:tab pos="8342313" algn="l"/>
                <a:tab pos="8791575" algn="l"/>
                <a:tab pos="9240838" algn="l"/>
                <a:tab pos="9690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ЕГЭ начинается </a:t>
            </a:r>
            <a:r>
              <a:rPr lang="ru-RU" alt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10:00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местному времени</a:t>
            </a:r>
          </a:p>
          <a:p>
            <a:pPr marL="711200"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и окончания экзамена фиксируется на доске.</a:t>
            </a:r>
          </a:p>
          <a:p>
            <a:pPr marL="711200">
              <a:lnSpc>
                <a:spcPct val="80000"/>
              </a:lnSpc>
              <a:spcBef>
                <a:spcPts val="250"/>
              </a:spcBef>
              <a:buClrTx/>
              <a:buFontTx/>
              <a:buNone/>
              <a:defRPr/>
            </a:pPr>
            <a:endParaRPr lang="ru-RU" alt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1200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Разрешается пользоваться на ЕГЭ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Wingdings" charset="2"/>
              <a:buChar char=""/>
              <a:defRPr/>
            </a:pP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математике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линейкой 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Wingdings" charset="2"/>
              <a:buChar char=""/>
              <a:defRPr/>
            </a:pP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физике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линейкой и непрограммируемым калькулятором 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Wingdings" charset="2"/>
              <a:buChar char=""/>
              <a:defRPr/>
            </a:pP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химии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непрограммируемым калькулятором 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rgbClr val="333399"/>
              </a:buClr>
              <a:buFont typeface="Wingdings" charset="2"/>
              <a:buChar char=""/>
              <a:defRPr/>
            </a:pP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географии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линейкой, транспортиром, непрограммируемым калькулятором </a:t>
            </a:r>
          </a:p>
          <a:p>
            <a:pPr marL="709613" eaLnBrk="0" hangingPunct="0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b="1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Правила и процедура проведения ЕГЭ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1600200"/>
            <a:ext cx="8208963" cy="514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28650" indent="-268288"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8650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568950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61231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на экзамене 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запрещено: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мобильные телефоны 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иные средства связи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электронно-вычислительные устройства и справочные материалы и устройства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alt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запрещаются:</a:t>
            </a:r>
          </a:p>
          <a:p>
            <a:pPr marL="623888" indent="-269875">
              <a:lnSpc>
                <a:spcPct val="80000"/>
              </a:lnSpc>
              <a:spcBef>
                <a:spcPts val="700"/>
              </a:spcBef>
              <a:buFont typeface="Wingdings" charset="2"/>
              <a:buChar char="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разговоры</a:t>
            </a:r>
          </a:p>
          <a:p>
            <a:pPr marL="623888" indent="-269875">
              <a:lnSpc>
                <a:spcPct val="80000"/>
              </a:lnSpc>
              <a:spcBef>
                <a:spcPts val="700"/>
              </a:spcBef>
              <a:buFont typeface="Wingdings" charset="2"/>
              <a:buChar char="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вставания с мест</a:t>
            </a:r>
          </a:p>
          <a:p>
            <a:pPr marL="623888" indent="-269875">
              <a:lnSpc>
                <a:spcPct val="80000"/>
              </a:lnSpc>
              <a:spcBef>
                <a:spcPts val="700"/>
              </a:spcBef>
              <a:buFont typeface="Wingdings" charset="2"/>
              <a:buChar char="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пересаживания</a:t>
            </a:r>
          </a:p>
          <a:p>
            <a:pPr marL="623888" indent="-269875">
              <a:lnSpc>
                <a:spcPct val="80000"/>
              </a:lnSpc>
              <a:spcBef>
                <a:spcPts val="700"/>
              </a:spcBef>
              <a:buFont typeface="Wingdings" charset="2"/>
              <a:buChar char="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обмен любыми материалами и предметами</a:t>
            </a:r>
          </a:p>
          <a:p>
            <a:pPr marL="623888" indent="-269875">
              <a:lnSpc>
                <a:spcPct val="80000"/>
              </a:lnSpc>
              <a:spcBef>
                <a:spcPts val="700"/>
              </a:spcBef>
              <a:buFont typeface="Wingdings" charset="2"/>
              <a:buChar char="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хождение по ППЭ во время экзамена без сопровождения</a:t>
            </a:r>
          </a:p>
          <a:p>
            <a:pPr marL="627063" indent="-269875" eaLnBrk="0" hangingPunct="0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584325" y="188913"/>
            <a:ext cx="7129463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Результаты ЕГЭ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331913" y="1052513"/>
            <a:ext cx="7632700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Выполненная экзаменационная работа оценивается в первичных баллах.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первичных баллов за выполнение каждого задания можно узнать в спецификации КИМ по предмету.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баллы переводятся в тестовые, которые и устанавливают итоговый результат ЕГЭ по 100-балльной шкале.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участников ЕГЭ с полученными ими результатами ЕГЭ по общеобразовательному предмету осуществляется не позднее 3-х рабочих дней со дня их утверждения ГЭК.</a:t>
            </a:r>
          </a:p>
          <a:p>
            <a:pPr>
              <a:lnSpc>
                <a:spcPct val="80000"/>
              </a:lnSpc>
              <a:spcBef>
                <a:spcPts val="5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ЕГЭ каждого участника заносятся в федеральную информационную систему.</a:t>
            </a:r>
          </a:p>
          <a:p>
            <a:pPr marL="341313" eaLnBrk="0" hangingPunct="0">
              <a:lnSpc>
                <a:spcPct val="80000"/>
              </a:lnSpc>
              <a:spcBef>
                <a:spcPts val="500"/>
              </a:spcBef>
              <a:buClrTx/>
              <a:buFontTx/>
              <a:buNone/>
              <a:defRPr/>
            </a:pPr>
            <a:endParaRPr lang="ru-RU" altLang="ru-RU" sz="28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763713" y="119063"/>
            <a:ext cx="7129462" cy="1452562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spcBef>
                <a:spcPts val="800"/>
              </a:spcBef>
              <a:buClrTx/>
              <a:buFontTx/>
              <a:buNone/>
              <a:defRPr/>
            </a:pP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выпускник текущего года получает результат ниже минимального количества баллов </a:t>
            </a:r>
            <a:r>
              <a:rPr lang="ru-RU" altLang="ru-RU" sz="32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одному из обязательных предметов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(русский язык или математика), то он может пересдать этот экзамен в этом же году в резервные дни. </a:t>
            </a:r>
          </a:p>
          <a:p>
            <a:pPr marL="341313" eaLnBrk="0" hangingPunct="0">
              <a:spcBef>
                <a:spcPts val="800"/>
              </a:spcBef>
              <a:buClrTx/>
              <a:buFontTx/>
              <a:buNone/>
              <a:defRPr/>
            </a:pPr>
            <a:endParaRPr lang="ru-RU" altLang="ru-RU" sz="32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113"/>
            <a:ext cx="3114675" cy="443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14675" y="503238"/>
            <a:ext cx="2973388" cy="4217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48375" y="411163"/>
            <a:ext cx="3095625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395288" y="333375"/>
            <a:ext cx="8229600" cy="714375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Calibri" pitchFamily="34" charset="0"/>
              </a:rPr>
              <a:t/>
            </a:r>
            <a:br>
              <a:rPr lang="ru-RU" altLang="ru-RU" sz="4000" b="1">
                <a:solidFill>
                  <a:srgbClr val="663300"/>
                </a:solidFill>
                <a:latin typeface="Calibri" pitchFamily="34" charset="0"/>
              </a:rPr>
            </a:br>
            <a:r>
              <a:rPr lang="ru-RU" altLang="ru-RU" sz="4000" b="1">
                <a:solidFill>
                  <a:srgbClr val="663300"/>
                </a:solidFill>
                <a:latin typeface="Calibri" pitchFamily="34" charset="0"/>
              </a:rPr>
              <a:t>РЕЗУЛЬТАТЫ ЕГЭ</a:t>
            </a:r>
            <a:br>
              <a:rPr lang="ru-RU" altLang="ru-RU" sz="4000" b="1">
                <a:solidFill>
                  <a:srgbClr val="663300"/>
                </a:solidFill>
                <a:latin typeface="Calibri" pitchFamily="34" charset="0"/>
              </a:rPr>
            </a:br>
            <a:endParaRPr lang="ru-RU" altLang="ru-RU" sz="4000" b="1">
              <a:solidFill>
                <a:srgbClr val="663300"/>
              </a:solidFill>
              <a:latin typeface="Calibri" pitchFamily="34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ЕГЭ используется </a:t>
            </a:r>
            <a:r>
              <a:rPr lang="ru-RU" alt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стобалльная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оценки. </a:t>
            </a:r>
            <a:b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 каждому предмету ЕГЭ установлено минимальное количество баллов, преодоление которого подтверждает освоение основных общеобразовательных программ.</a:t>
            </a:r>
          </a:p>
          <a:p>
            <a:pPr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проверки работ на региональном и федеральном уровнях (ГЭК) на своем заседании рассматривает результаты ЕГЭ по каждому общеобразовательному предмету и принимает решение об их утверждении или аннулировании. Утверждение результатов ЕГЭ осуществляется в течение 1-го рабочего дня с момента получения результатов централизованной проверки экзаменационных работ участников ЕГЭ. </a:t>
            </a:r>
          </a:p>
          <a:p>
            <a:pPr marL="341313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endParaRPr lang="ru-RU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331913" y="1412875"/>
          <a:ext cx="7627937" cy="534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2646"/>
                <a:gridCol w="2542646"/>
                <a:gridCol w="2542646"/>
              </a:tblGrid>
              <a:tr h="72944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Минимальный первичный балл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Минимальный тестовый балл</a:t>
                      </a:r>
                    </a:p>
                  </a:txBody>
                  <a:tcPr marT="45723" marB="45723"/>
                </a:tc>
              </a:tr>
              <a:tr h="42171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42171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Математика(Пр.)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42171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21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	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Физика	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66337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Информатика и ИКТ	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Иностранные языки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38433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3487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Таблица минимальных баллов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Продолжительность ЕГЭ по предметам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Математика (профильный уровень) – 3 часа 55 минут (235 минут);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Математика (базовый уровень) – 3 часа (180 минут); 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Русский язык – 3 часа 30 минут (210 минут);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Физика – 3 часа 55 минут (235 минут);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Продолжительность ЕГЭ по предметам</a:t>
            </a:r>
            <a:endParaRPr lang="ru-RU" smtClean="0"/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1331913" y="1600200"/>
            <a:ext cx="7627937" cy="5068888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Литература – 3 часа 55 минут (235 минут); 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Информатика – 3 часа 55 минут (235 минут); 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Обществознание – 3 часа 55 минут (235 минут); 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История – 3 часа 55 минут (235 минут);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Продолжительность ЕГЭ по предметам</a:t>
            </a:r>
            <a:endParaRPr lang="ru-RU" smtClean="0"/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1331913" y="1600200"/>
            <a:ext cx="7627937" cy="5068888"/>
          </a:xfrm>
        </p:spPr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Химия – 3 часа 30 минут (210 минут);</a:t>
            </a:r>
          </a:p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 Биология – 3 часа 30 минут (210 минут); </a:t>
            </a:r>
          </a:p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География – 3 часа (180 минут);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Продолжительность ЕГЭ по предметам</a:t>
            </a:r>
            <a:endParaRPr lang="ru-RU" smtClean="0"/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Иностранные языки (кроме раздела «Говорение») – 3 часа (180 минут); </a:t>
            </a:r>
          </a:p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 Иностранные языки (раздел «Говорение») – 15 минут.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331913" y="981075"/>
            <a:ext cx="7632700" cy="568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12700">
              <a:spcBef>
                <a:spcPts val="8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ru-RU" altLang="ru-RU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Результатами, которые выпускник получит на ЕГЭ, можно будет воспользоваться в течении четырех лет. При поступлении абитуриенту могут быть добавлены дополнительные  баллы( до 10) за отличный аттестат, особые достижения в учебе (научные конкурсы, олимпиады и т.д.), а также за высокие достижения в области спорта(ГТО).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31913" y="115888"/>
            <a:ext cx="7632700" cy="67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12700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r>
              <a:rPr lang="ru-RU" alt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случае неудовлетворительного результата ЕГЭ, учащийся имеет право пересдать экзамен на следующий год. </a:t>
            </a: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tabLst/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участник ЕГЭ не получает минимального количества баллов ЕГЭ по выборным предметам, пересдача ЕГЭ для таких участников ЕГЭ предусмотрена только через год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tabLst/>
              <a:defRPr/>
            </a:pP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tabLst/>
              <a:defRPr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ЕГЭ получит результат ниже установленного минимального количества баллов по одному из обязательных учебных предметов, он имеет право на повторную сдачу в дополнительные сроки, предусмотренные единым расписанием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tabLst/>
              <a:defRPr/>
            </a:pP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tabLst/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участник ЕГЭ не получает минимального количества баллов ЕГЭ по выборным предметам, пересдача ЕГЭ для таких участников ЕГЭ предусмотрена только через год.</a:t>
            </a:r>
          </a:p>
          <a:p>
            <a:pPr marL="341313" indent="0" eaLnBrk="1" hangingPunct="1">
              <a:lnSpc>
                <a:spcPct val="80000"/>
              </a:lnSpc>
              <a:spcBef>
                <a:spcPts val="550"/>
              </a:spcBef>
              <a:buClrTx/>
              <a:tabLst/>
              <a:defRPr/>
            </a:pPr>
            <a:endParaRPr lang="ru-RU" altLang="ru-RU" sz="2200" dirty="0">
              <a:solidFill>
                <a:schemeClr val="tx1"/>
              </a:solidFill>
              <a:latin typeface="Calibri" pitchFamily="32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ru-RU" alt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2988" y="714375"/>
            <a:ext cx="7643812" cy="541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ЕГЭ каждого участника заносятся в федеральную информационную систему, </a:t>
            </a:r>
            <a:r>
              <a:rPr lang="ru-RU" alt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бумажных свидетельств о результатах ЕГЭ не предусмотрено.</a:t>
            </a:r>
          </a:p>
          <a:p>
            <a:pPr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результатов -  </a:t>
            </a:r>
            <a:r>
              <a:rPr lang="ru-RU" altLang="ru-RU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года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следующих за годом получения этих результатов.</a:t>
            </a:r>
          </a:p>
          <a:p>
            <a:pPr marL="342900" algn="just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600" b="1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585913" y="282575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Апелляция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350963" y="1196975"/>
            <a:ext cx="76327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38138" indent="-338138">
              <a:spcBef>
                <a:spcPts val="800"/>
              </a:spcBef>
              <a:buFont typeface="Calibri" pitchFamily="34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ru-RU" alt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Апелляция – это письменное заявление участника ЕГЭ либо о нарушении установленного порядка проведения ЕГЭ, либо о несогласии с результатами ЕГЭ.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124700" cy="1138237"/>
          </a:xfrm>
        </p:spPr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Бланки ЕГЭ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Бланки ЕГЭ являются </a:t>
            </a:r>
            <a:r>
              <a:rPr lang="ru-RU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машиночитаемой формой, заполняются строго в соответствии с инструкцией чёрной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гелевой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,капиллярной ручкой .</a:t>
            </a:r>
          </a:p>
          <a:p>
            <a:pPr>
              <a:buFont typeface="Times New Roman" pitchFamily="16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по заполнению бланков ЕГЭ с обучающимися будет проведён отдельно.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Апелляция 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установленного порядка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проведения ЕГЭ подается в день экзамена после сдачи бланков ЕГЭ не выходя из ППЭ. (результаты ЕГЭ аннулируются)</a:t>
            </a:r>
          </a:p>
          <a:p>
            <a:pPr marL="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результатами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ЕГЭ подается в течение 2 рабочих дней после официального объявления индивидуальных результатов экзамена и ознакомления с ними участника ЕГЭ.</a:t>
            </a:r>
          </a:p>
          <a:p>
            <a:pPr marL="341313" eaLnBrk="0" hangingPunct="0">
              <a:lnSpc>
                <a:spcPct val="9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0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Результаты  рассмотрения апелляции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апелляции количество выставленных баллов может быть изменено как в сторону </a:t>
            </a: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увеличения, так и в сторону уменьшения.</a:t>
            </a:r>
          </a:p>
          <a:p>
            <a:pPr marL="342900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b="1" dirty="0" smtClean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Экзаменационная работа </a:t>
            </a: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перепроверяется полностью</a:t>
            </a: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отдельная ее часть. </a:t>
            </a:r>
          </a:p>
          <a:p>
            <a:pPr marL="341313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Font typeface="Calibri" pitchFamily="32" charset="0"/>
              <a:buChar char="•"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Черновики, использованные на экзамене, в качестве материалов апелляции </a:t>
            </a:r>
            <a:r>
              <a:rPr lang="ru-RU" altLang="ru-RU" sz="2800" b="1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рассматриваются.</a:t>
            </a:r>
          </a:p>
          <a:p>
            <a:pPr marL="341313" eaLnBrk="0" hangingPunct="0"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ru-RU" altLang="ru-RU" sz="2800" dirty="0" smtClean="0">
              <a:solidFill>
                <a:srgbClr val="333399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ru-RU" altLang="ru-RU" smtClean="0"/>
              <a:t>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ресурсы</a:t>
            </a:r>
          </a:p>
        </p:txBody>
      </p:sp>
      <p:sp>
        <p:nvSpPr>
          <p:cNvPr id="460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ru-RU" smtClean="0"/>
              <a:t>              </a:t>
            </a:r>
            <a:r>
              <a:rPr lang="ru-RU" altLang="ru-RU" smtClean="0"/>
              <a:t>  </a:t>
            </a:r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ege.edu.ru</a:t>
            </a:r>
          </a:p>
          <a:p>
            <a:pPr marL="0" indent="0"/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4ege.ru</a:t>
            </a:r>
          </a:p>
          <a:p>
            <a:pPr marL="0" indent="0"/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fipi.ru</a:t>
            </a:r>
            <a:endParaRPr lang="ru-RU" altLang="ru-RU" sz="4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obrnadzor.gov.ru</a:t>
            </a:r>
          </a:p>
          <a:p>
            <a:pPr marL="0" indent="0"/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nevarono.spb.ru</a:t>
            </a:r>
          </a:p>
          <a:p>
            <a:pPr marL="0" indent="0"/>
            <a:r>
              <a:rPr lang="en-US" alt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school268.spb.ru</a:t>
            </a:r>
            <a:endParaRPr lang="ru-RU" altLang="ru-RU" sz="4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7988300" cy="1138237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ru-RU" altLang="ru-RU" smtClean="0"/>
              <a:t>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ресурсы</a:t>
            </a:r>
          </a:p>
        </p:txBody>
      </p:sp>
      <p:sp>
        <p:nvSpPr>
          <p:cNvPr id="471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algn="just">
              <a:tabLst>
                <a:tab pos="269875" algn="l"/>
              </a:tabLst>
            </a:pPr>
            <a:endParaRPr lang="ru-RU" altLang="ru-RU" b="1" u="sng" smtClean="0">
              <a:solidFill>
                <a:srgbClr val="3A000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269875" algn="just">
              <a:tabLst>
                <a:tab pos="269875" algn="l"/>
              </a:tabLst>
            </a:pPr>
            <a:r>
              <a:rPr lang="ru-RU" altLang="ru-RU" b="1" u="sng" smtClean="0">
                <a:solidFill>
                  <a:srgbClr val="3A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http://www.fipi.ru/ege-i-gve-11/demoversii-specifikacii-kodifikatory</a:t>
            </a:r>
            <a:r>
              <a:rPr lang="ru-RU" altLang="ru-RU" smtClean="0">
                <a:solidFill>
                  <a:srgbClr val="3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ФИПИ. Демоверсии, спецификации, кодификаторы ЕГЭ 2020 г.</a:t>
            </a:r>
          </a:p>
          <a:p>
            <a:pPr marL="269875">
              <a:tabLst>
                <a:tab pos="269875" algn="l"/>
              </a:tabLst>
            </a:pPr>
            <a:endParaRPr lang="ru-RU" alt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420100" cy="1138237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ru-RU" altLang="ru-RU" smtClean="0"/>
              <a:t> ресурсы</a:t>
            </a:r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/>
            <a:r>
              <a:rPr lang="ru-RU" altLang="ru-RU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http://nevarono.spb.ru/ege.html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- страница ГИА на сайте ИМЦ Невского района.</a:t>
            </a:r>
          </a:p>
          <a:p>
            <a:pPr marL="269875"/>
            <a:r>
              <a:rPr lang="ru-RU" altLang="ru-RU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http://gmpmpk.ru/gia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- Порядок обращения в Центральную психолого-медико-педагогическую комиссию для получения рекомендаций по проведению государственной итоговой аттестации.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4563" cy="1138237"/>
          </a:xfrm>
        </p:spPr>
        <p:txBody>
          <a:bodyPr/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ru-RU" altLang="ru-RU" smtClean="0"/>
              <a:t> ресурсы</a:t>
            </a:r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b="1" smtClean="0">
              <a:solidFill>
                <a:srgbClr val="0070C0"/>
              </a:solidFill>
              <a:latin typeface="Times New Roman" pitchFamily="18" charset="0"/>
            </a:endParaRPr>
          </a:p>
          <a:p>
            <a:endParaRPr lang="ru-RU" altLang="ru-RU" b="1" smtClean="0">
              <a:solidFill>
                <a:srgbClr val="0070C0"/>
              </a:solidFill>
              <a:latin typeface="Times New Roman" pitchFamily="18" charset="0"/>
            </a:endParaRPr>
          </a:p>
          <a:p>
            <a:r>
              <a:rPr lang="ru-RU" altLang="ru-RU" b="1" u="sng" smtClean="0">
                <a:solidFill>
                  <a:srgbClr val="002060"/>
                </a:solidFill>
                <a:latin typeface="Times New Roman" pitchFamily="18" charset="0"/>
              </a:rPr>
              <a:t>http://www.nevapmsc.ru/ </a:t>
            </a:r>
          </a:p>
          <a:p>
            <a:r>
              <a:rPr lang="ru-RU" altLang="ru-RU" b="1" smtClean="0">
                <a:latin typeface="Times New Roman" pitchFamily="18" charset="0"/>
              </a:rPr>
              <a:t>о деятельности Центра психолого-педагогической, медицинской и социальной помощи Невского района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7124700" cy="633412"/>
          </a:xfrm>
        </p:spPr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Контакты</a:t>
            </a:r>
            <a:endParaRPr lang="ru-RU" altLang="ru-RU" smtClean="0"/>
          </a:p>
        </p:txBody>
      </p:sp>
      <p:sp>
        <p:nvSpPr>
          <p:cNvPr id="50179" name="Объект 2"/>
          <p:cNvSpPr>
            <a:spLocks noGrp="1"/>
          </p:cNvSpPr>
          <p:nvPr>
            <p:ph idx="1"/>
          </p:nvPr>
        </p:nvSpPr>
        <p:spPr>
          <a:xfrm>
            <a:off x="1331913" y="908050"/>
            <a:ext cx="7627937" cy="7273925"/>
          </a:xfrm>
        </p:spPr>
        <p:txBody>
          <a:bodyPr/>
          <a:lstStyle/>
          <a:p>
            <a:r>
              <a:rPr lang="ru-RU" altLang="ru-RU" b="1" u="sng" smtClean="0">
                <a:latin typeface="Times New Roman" pitchFamily="18" charset="0"/>
                <a:cs typeface="Times New Roman" pitchFamily="18" charset="0"/>
              </a:rPr>
              <a:t>ОО Невского района:</a:t>
            </a:r>
          </a:p>
          <a:p>
            <a:r>
              <a:rPr lang="ru-RU" altLang="ru-RU" b="1" u="sng" smtClean="0">
                <a:solidFill>
                  <a:srgbClr val="2B2B2B"/>
                </a:solidFill>
                <a:latin typeface="Times New Roman" pitchFamily="18" charset="0"/>
              </a:rPr>
              <a:t>Громова Нина Юрьевна  кабинет 33</a:t>
            </a:r>
            <a:endParaRPr lang="ru-RU" altLang="ru-RU" u="sng" smtClean="0">
              <a:solidFill>
                <a:srgbClr val="2B2B2B"/>
              </a:solidFill>
              <a:latin typeface="OSRegular"/>
            </a:endParaRPr>
          </a:p>
          <a:p>
            <a:r>
              <a:rPr lang="ru-RU" altLang="ru-RU" smtClean="0">
                <a:solidFill>
                  <a:srgbClr val="2B2B2B"/>
                </a:solidFill>
                <a:latin typeface="Times New Roman" pitchFamily="18" charset="0"/>
              </a:rPr>
              <a:t>главный специалист</a:t>
            </a:r>
            <a:r>
              <a:rPr lang="ru-RU" altLang="ru-RU" sz="2000" smtClean="0">
                <a:solidFill>
                  <a:srgbClr val="2B2B2B"/>
                </a:solidFill>
                <a:latin typeface="Times New Roman" pitchFamily="18" charset="0"/>
              </a:rPr>
              <a:t> (телефон: 417-37-42)</a:t>
            </a:r>
            <a:br>
              <a:rPr lang="ru-RU" altLang="ru-RU" sz="2000" smtClean="0">
                <a:solidFill>
                  <a:srgbClr val="2B2B2B"/>
                </a:solidFill>
                <a:latin typeface="Times New Roman" pitchFamily="18" charset="0"/>
              </a:rPr>
            </a:br>
            <a:r>
              <a:rPr lang="ru-RU" altLang="ru-RU" smtClean="0">
                <a:solidFill>
                  <a:srgbClr val="2B2B2B"/>
                </a:solidFill>
                <a:latin typeface="Times New Roman" pitchFamily="18" charset="0"/>
              </a:rPr>
              <a:t>e-mail:</a:t>
            </a:r>
            <a:r>
              <a:rPr lang="ru-RU" altLang="ru-RU" u="sng" smtClean="0">
                <a:solidFill>
                  <a:srgbClr val="2B2B2B"/>
                </a:solidFill>
                <a:latin typeface="Times New Roman" pitchFamily="18" charset="0"/>
                <a:hlinkClick r:id="rId2"/>
              </a:rPr>
              <a:t>gromova@tunev.gov.spb.ru</a:t>
            </a:r>
            <a:r>
              <a:rPr lang="ru-RU" altLang="ru-RU" u="sng" smtClean="0">
                <a:solidFill>
                  <a:srgbClr val="2B2B2B"/>
                </a:solidFill>
                <a:latin typeface="Times New Roman" pitchFamily="18" charset="0"/>
              </a:rPr>
              <a:t> </a:t>
            </a:r>
            <a:r>
              <a:rPr lang="ru-RU" altLang="ru-RU" b="1" smtClean="0">
                <a:solidFill>
                  <a:srgbClr val="2B2B2B"/>
                </a:solidFill>
                <a:latin typeface="Times New Roman" pitchFamily="18" charset="0"/>
              </a:rPr>
              <a:t> </a:t>
            </a:r>
            <a:endParaRPr lang="ru-RU" altLang="ru-RU" b="1" smtClean="0">
              <a:solidFill>
                <a:srgbClr val="2B2B2B"/>
              </a:solidFill>
              <a:latin typeface="OSRegular"/>
            </a:endParaRPr>
          </a:p>
          <a:p>
            <a:r>
              <a:rPr lang="ru-RU" altLang="ru-RU" u="sng" smtClean="0">
                <a:latin typeface="Times New Roman" pitchFamily="18" charset="0"/>
              </a:rPr>
              <a:t>Оператор РИС «ЕГЭ» </a:t>
            </a:r>
            <a:r>
              <a:rPr lang="en-US" altLang="ru-RU" u="sng" smtClean="0">
                <a:latin typeface="Times New Roman" pitchFamily="18" charset="0"/>
              </a:rPr>
              <a:t>XI</a:t>
            </a:r>
            <a:r>
              <a:rPr lang="ru-RU" altLang="ru-RU" u="sng" smtClean="0">
                <a:latin typeface="Times New Roman" pitchFamily="18" charset="0"/>
              </a:rPr>
              <a:t> классы</a:t>
            </a:r>
            <a:r>
              <a:rPr lang="ru-RU" altLang="ru-RU" smtClean="0">
                <a:latin typeface="Times New Roman" pitchFamily="18" charset="0"/>
              </a:rPr>
              <a:t>: Прокофьева Надежда Алексеевна, методист РЦИ ИМЦ </a:t>
            </a:r>
            <a:r>
              <a:rPr lang="ru-RU" altLang="ru-RU" sz="2000" smtClean="0">
                <a:latin typeface="Times New Roman" pitchFamily="18" charset="0"/>
              </a:rPr>
              <a:t>(телефон: 568-16-12).</a:t>
            </a:r>
            <a:endParaRPr lang="ru-RU" altLang="ru-RU" sz="20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u="sng" smtClean="0">
                <a:latin typeface="Times New Roman" pitchFamily="18" charset="0"/>
                <a:cs typeface="Times New Roman" pitchFamily="18" charset="0"/>
              </a:rPr>
              <a:t>Техническая поддержка ГИА: Моргуненко Максим Викторович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, методист РЦИ ИМЦ 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(тел.560-13-06)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Контакты</a:t>
            </a:r>
            <a:endParaRPr lang="ru-RU" altLang="ru-RU" smtClean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u="sng" smtClean="0">
                <a:latin typeface="Times New Roman" pitchFamily="18" charset="0"/>
                <a:cs typeface="Times New Roman" pitchFamily="18" charset="0"/>
              </a:rPr>
              <a:t>ГБОУ Школа № 268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</a:p>
          <a:p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Троицкая Алла Валентиновна  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каб.204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smtClean="0">
                <a:latin typeface="Times New Roman" pitchFamily="18" charset="0"/>
                <a:cs typeface="Times New Roman" pitchFamily="18" charset="0"/>
              </a:rPr>
              <a:t>телефоны 589-29-55, 8(981)130-52-82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Среда – пятница            14.00 – 17.00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900113" y="214313"/>
            <a:ext cx="7786687" cy="645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ЕГЭ</a:t>
            </a:r>
          </a:p>
          <a:p>
            <a:pPr marL="338138" indent="-333375"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ЕГЭ как форме ГИА допускаются обучающиеся, не имеющие академической задолженности и в полном объеме выполнившие учебный план или индивидуальный учебный план, а также успешно написавшие итоговое сочинение (изложение) (далее — выпускники текущего года). </a:t>
            </a:r>
            <a:b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добровольно сдавать ГИА в форме ЕГЭ:</a:t>
            </a:r>
          </a:p>
          <a:p>
            <a:pPr marL="338138" indent="-333375"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с ограниченными возможностями здоровья;</a:t>
            </a:r>
          </a:p>
          <a:p>
            <a:pPr marL="338138" indent="-333375"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специальных учебно-воспитательных учреждений закрытого типа для детей и подростков с </a:t>
            </a:r>
            <a:r>
              <a:rPr lang="ru-RU" alt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(общественно опасным) поведением;</a:t>
            </a:r>
          </a:p>
          <a:p>
            <a:pPr marL="338138" indent="-333375"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образовательных учреждений уголовно-исполнительной системы.</a:t>
            </a:r>
          </a:p>
          <a:p>
            <a:pPr marL="338138" indent="-333375" algn="just">
              <a:lnSpc>
                <a:spcPct val="80000"/>
              </a:lnSpc>
              <a:spcBef>
                <a:spcPts val="550"/>
              </a:spcBef>
              <a:buFont typeface="Calibri" pitchFamily="32" charset="0"/>
              <a:buChar char="•"/>
              <a:defRPr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этих групп выпускников участие в ЕГЭ может сочетаться с другой формой государственной итоговой аттестации — государственным выпускным экзаменом. Выбранные форма (формы) государственной итоговой аттестации и предметы, по которым выпускник планирует сдавать экзамены, указывается им в заявлении.</a:t>
            </a:r>
          </a:p>
          <a:p>
            <a:pPr marL="341313">
              <a:lnSpc>
                <a:spcPct val="80000"/>
              </a:lnSpc>
              <a:spcBef>
                <a:spcPts val="550"/>
              </a:spcBef>
              <a:buClrTx/>
              <a:buFontTx/>
              <a:buNone/>
              <a:defRPr/>
            </a:pPr>
            <a:endParaRPr lang="ru-RU" altLang="ru-RU" sz="2200" dirty="0" smtClean="0"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</a:rPr>
              <a:t>Русский язык 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31913" y="1417638"/>
            <a:ext cx="7632700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indent="355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  <a:defRPr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по литературе – это обязательный для всех выпускников школ экзамен, который является допуском к ЕГЭ. 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  <a:defRPr/>
            </a:pPr>
            <a:r>
              <a:rPr lang="ru-RU" altLang="ru-RU" sz="2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</a:t>
            </a:r>
            <a:r>
              <a:rPr lang="ru-RU" altLang="ru-RU" sz="2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в первую среду декабря, поэтому </a:t>
            </a:r>
            <a:r>
              <a:rPr lang="ru-RU" altLang="ru-RU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будет назначено на   </a:t>
            </a:r>
            <a:r>
              <a:rPr lang="ru-RU" altLang="ru-RU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декабря</a:t>
            </a:r>
            <a:r>
              <a:rPr lang="ru-RU" alt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650"/>
              </a:spcBef>
              <a:buClrTx/>
              <a:buFontTx/>
              <a:buNone/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 для написания сочинения:</a:t>
            </a:r>
          </a:p>
          <a:p>
            <a:pPr marL="457200" indent="-457200">
              <a:lnSpc>
                <a:spcPct val="80000"/>
              </a:lnSpc>
              <a:spcBef>
                <a:spcPts val="650"/>
              </a:spcBef>
              <a:buClrTx/>
              <a:buFontTx/>
              <a:buChar char="-"/>
              <a:defRPr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</a:t>
            </a:r>
          </a:p>
          <a:p>
            <a:pPr marL="457200" indent="-457200">
              <a:lnSpc>
                <a:spcPct val="80000"/>
              </a:lnSpc>
              <a:spcBef>
                <a:spcPts val="650"/>
              </a:spcBef>
              <a:buClrTx/>
              <a:buFontTx/>
              <a:buChar char="-"/>
              <a:defRPr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763713" y="274638"/>
            <a:ext cx="7129462" cy="922337"/>
          </a:xfrm>
          <a:prstGeom prst="rect">
            <a:avLst/>
          </a:prstGeom>
          <a:solidFill>
            <a:srgbClr val="FFFFFF">
              <a:alpha val="89803"/>
            </a:srgbClr>
          </a:solidFill>
          <a:ln w="1908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4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Русский язык 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187450" y="1196975"/>
            <a:ext cx="7891463" cy="5256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 u="sng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сочинений: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600" b="1" u="sng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«Война и мир» – к 150-летию великой книги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Надежда и отчаяние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Добро и зло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Гордость и смирение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и она</a:t>
            </a:r>
          </a:p>
          <a:p>
            <a:pPr>
              <a:spcBef>
                <a:spcPts val="5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3200" b="1" u="sng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  <a:t>h/fipi.ru/</a:t>
            </a:r>
          </a:p>
          <a:p>
            <a:pPr>
              <a:spcBef>
                <a:spcPts val="5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ru-RU" sz="3200" b="1" u="sng">
              <a:solidFill>
                <a:srgbClr val="FFFF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>
              <a:solidFill>
                <a:srgbClr val="494949"/>
              </a:solidFill>
              <a:latin typeface="Roboto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>
              <a:solidFill>
                <a:srgbClr val="494949"/>
              </a:solidFill>
              <a:latin typeface="Roboto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>
              <a:solidFill>
                <a:srgbClr val="494949"/>
              </a:solidFill>
              <a:latin typeface="Roboto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>
              <a:solidFill>
                <a:srgbClr val="494949"/>
              </a:solidFill>
              <a:latin typeface="Roboto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32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Итоговое сочинение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Время написания – 3 часа 55 минут</a:t>
            </a:r>
            <a:r>
              <a:rPr lang="ru-RU" altLang="ru-RU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just"/>
            <a:r>
              <a:rPr lang="ru-RU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Экзаменационный комплект включает 5 тем сочинений из закрытого перечня (по одной теме от каждого открытого тематического направления).</a:t>
            </a:r>
          </a:p>
          <a:p>
            <a:pPr algn="just"/>
            <a:endParaRPr lang="ru-RU" altLang="ru-RU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Сами темы сочинений станут известны выпускникам за 15 минут до начала экзамена. </a:t>
            </a:r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>
          <a:xfrm>
            <a:off x="1331913" y="333375"/>
            <a:ext cx="7627937" cy="5788025"/>
          </a:xfrm>
        </p:spPr>
        <p:txBody>
          <a:bodyPr/>
          <a:lstStyle/>
          <a:p>
            <a:pPr algn="just"/>
            <a:r>
              <a:rPr lang="ru-RU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Результатом итогового сочинения (изложения) будет «зачет» или «незачет», однако к сдаче единого государственного экзамена и государственного выпускного экзамена допустят только выпускников, получивших «зачет».</a:t>
            </a:r>
          </a:p>
          <a:p>
            <a:pPr algn="just"/>
            <a:endParaRPr lang="ru-RU" altLang="ru-RU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Сочинение оценивается по пяти критериям: соответствие теме; аргументация, привлечение литературного материала; композиция; качество речи; грамотность</a:t>
            </a:r>
            <a:r>
              <a:rPr lang="ru-RU" altLang="ru-RU" sz="2800" b="1" smtClean="0">
                <a:solidFill>
                  <a:schemeClr val="tx1"/>
                </a:solidFill>
                <a:latin typeface="Arial" pitchFamily="34" charset="0"/>
              </a:rPr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1520</Words>
  <Application>Microsoft Office PowerPoint</Application>
  <PresentationFormat>Экран (4:3)</PresentationFormat>
  <Paragraphs>325</Paragraphs>
  <Slides>47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47</vt:i4>
      </vt:variant>
    </vt:vector>
  </HeadingPairs>
  <TitlesOfParts>
    <vt:vector size="58" baseType="lpstr">
      <vt:lpstr>Arial</vt:lpstr>
      <vt:lpstr>Microsoft YaHei</vt:lpstr>
      <vt:lpstr>Times New Roman</vt:lpstr>
      <vt:lpstr>Calibri</vt:lpstr>
      <vt:lpstr>Segoe UI</vt:lpstr>
      <vt:lpstr>Roboto</vt:lpstr>
      <vt:lpstr>Wingdings</vt:lpstr>
      <vt:lpstr>OSRegular</vt:lpstr>
      <vt:lpstr>Тема Office</vt:lpstr>
      <vt:lpstr>1_Тема Office</vt:lpstr>
      <vt:lpstr>2_Тема Office</vt:lpstr>
      <vt:lpstr>Слайд 1</vt:lpstr>
      <vt:lpstr>Слайд 2</vt:lpstr>
      <vt:lpstr>Слайд 3</vt:lpstr>
      <vt:lpstr>Бланки ЕГЭ</vt:lpstr>
      <vt:lpstr>Слайд 5</vt:lpstr>
      <vt:lpstr>Слайд 6</vt:lpstr>
      <vt:lpstr>Слайд 7</vt:lpstr>
      <vt:lpstr>Итоговое сочинение</vt:lpstr>
      <vt:lpstr>Слайд 9</vt:lpstr>
      <vt:lpstr>Слайд 10</vt:lpstr>
      <vt:lpstr>Слайд 11</vt:lpstr>
      <vt:lpstr>Слайд 12</vt:lpstr>
      <vt:lpstr>Сроки проведения ЕГЭ:</vt:lpstr>
      <vt:lpstr>Проект расписания ЕГЭ – 2019\20</vt:lpstr>
      <vt:lpstr>Проект расписания ЕГЭ - 2020</vt:lpstr>
      <vt:lpstr>Проект расписания ЕГЭ - 2020</vt:lpstr>
      <vt:lpstr>Проект расписания ЕГЭ - 2020</vt:lpstr>
      <vt:lpstr>Проект расписания ЕГЭ - 2020</vt:lpstr>
      <vt:lpstr>Проект расписания ЕГЭ - 2020</vt:lpstr>
      <vt:lpstr>Проект расписания ЕГЭ - 2020</vt:lpstr>
      <vt:lpstr>Проект расписания ЕГЭ - 2020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Таблица минимальных баллов</vt:lpstr>
      <vt:lpstr>Продолжительность ЕГЭ по предметам</vt:lpstr>
      <vt:lpstr>Продолжительность ЕГЭ по предметам</vt:lpstr>
      <vt:lpstr>Продолжительность ЕГЭ по предметам</vt:lpstr>
      <vt:lpstr>Продолжительность ЕГЭ по предметам</vt:lpstr>
      <vt:lpstr>Слайд 36</vt:lpstr>
      <vt:lpstr>Слайд 37</vt:lpstr>
      <vt:lpstr>Слайд 38</vt:lpstr>
      <vt:lpstr>Слайд 39</vt:lpstr>
      <vt:lpstr>Слайд 40</vt:lpstr>
      <vt:lpstr>Слайд 41</vt:lpstr>
      <vt:lpstr>Информационные ресурсы</vt:lpstr>
      <vt:lpstr>Информационные ресурсы</vt:lpstr>
      <vt:lpstr>Информационные ресурсы</vt:lpstr>
      <vt:lpstr>Информационные ресурсы</vt:lpstr>
      <vt:lpstr>Контакты</vt:lpstr>
      <vt:lpstr>Контакты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Завуч</dc:creator>
  <cp:lastModifiedBy>user</cp:lastModifiedBy>
  <cp:revision>124</cp:revision>
  <cp:lastPrinted>1601-01-01T00:00:00Z</cp:lastPrinted>
  <dcterms:created xsi:type="dcterms:W3CDTF">2012-03-31T11:57:29Z</dcterms:created>
  <dcterms:modified xsi:type="dcterms:W3CDTF">2019-10-12T13:28:30Z</dcterms:modified>
</cp:coreProperties>
</file>