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20104100" cy="11315700"/>
  <p:notesSz cx="20104100" cy="113157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696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97711" y="9803638"/>
            <a:ext cx="10777220" cy="1507490"/>
          </a:xfrm>
          <a:custGeom>
            <a:avLst/>
            <a:gdLst/>
            <a:ahLst/>
            <a:cxnLst/>
            <a:rect l="l" t="t" r="r" b="b"/>
            <a:pathLst>
              <a:path w="10777220" h="1507490">
                <a:moveTo>
                  <a:pt x="188261" y="35185"/>
                </a:moveTo>
                <a:lnTo>
                  <a:pt x="8002573" y="1506981"/>
                </a:lnTo>
                <a:lnTo>
                  <a:pt x="10776606" y="1506981"/>
                </a:lnTo>
                <a:lnTo>
                  <a:pt x="188261" y="35185"/>
                </a:lnTo>
                <a:close/>
              </a:path>
              <a:path w="10777220" h="1507490">
                <a:moveTo>
                  <a:pt x="1447" y="0"/>
                </a:moveTo>
                <a:lnTo>
                  <a:pt x="0" y="9016"/>
                </a:lnTo>
                <a:lnTo>
                  <a:pt x="188261" y="35185"/>
                </a:lnTo>
                <a:lnTo>
                  <a:pt x="1447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7904" y="9793858"/>
            <a:ext cx="8035925" cy="1517015"/>
          </a:xfrm>
          <a:custGeom>
            <a:avLst/>
            <a:gdLst/>
            <a:ahLst/>
            <a:cxnLst/>
            <a:rect l="l" t="t" r="r" b="b"/>
            <a:pathLst>
              <a:path w="8035925" h="1517015">
                <a:moveTo>
                  <a:pt x="0" y="0"/>
                </a:moveTo>
                <a:lnTo>
                  <a:pt x="17411" y="10541"/>
                </a:lnTo>
                <a:lnTo>
                  <a:pt x="6312831" y="1516761"/>
                </a:lnTo>
                <a:lnTo>
                  <a:pt x="8035817" y="15167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47859"/>
            <a:ext cx="7470140" cy="17627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543104"/>
            <a:ext cx="7400879" cy="17675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08350" y="2237231"/>
            <a:ext cx="13688057" cy="165379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5732" y="3647947"/>
            <a:ext cx="15060676" cy="62988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23491" y="729932"/>
            <a:ext cx="12486005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E0C0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78300A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E0C0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78300A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E0C0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97711" y="9803637"/>
            <a:ext cx="10777220" cy="1507490"/>
          </a:xfrm>
          <a:custGeom>
            <a:avLst/>
            <a:gdLst/>
            <a:ahLst/>
            <a:cxnLst/>
            <a:rect l="l" t="t" r="r" b="b"/>
            <a:pathLst>
              <a:path w="10777220" h="1507490">
                <a:moveTo>
                  <a:pt x="188261" y="35185"/>
                </a:moveTo>
                <a:lnTo>
                  <a:pt x="8002573" y="1506981"/>
                </a:lnTo>
                <a:lnTo>
                  <a:pt x="10776606" y="1506981"/>
                </a:lnTo>
                <a:lnTo>
                  <a:pt x="188261" y="35185"/>
                </a:lnTo>
                <a:close/>
              </a:path>
              <a:path w="10777220" h="1507490">
                <a:moveTo>
                  <a:pt x="1447" y="0"/>
                </a:moveTo>
                <a:lnTo>
                  <a:pt x="0" y="9016"/>
                </a:lnTo>
                <a:lnTo>
                  <a:pt x="188261" y="35185"/>
                </a:lnTo>
                <a:lnTo>
                  <a:pt x="1447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7904" y="9793858"/>
            <a:ext cx="8035925" cy="1517015"/>
          </a:xfrm>
          <a:custGeom>
            <a:avLst/>
            <a:gdLst/>
            <a:ahLst/>
            <a:cxnLst/>
            <a:rect l="l" t="t" r="r" b="b"/>
            <a:pathLst>
              <a:path w="8035925" h="1517015">
                <a:moveTo>
                  <a:pt x="0" y="0"/>
                </a:moveTo>
                <a:lnTo>
                  <a:pt x="17411" y="10541"/>
                </a:lnTo>
                <a:lnTo>
                  <a:pt x="6312831" y="1516761"/>
                </a:lnTo>
                <a:lnTo>
                  <a:pt x="8035817" y="15167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47859"/>
            <a:ext cx="7470140" cy="17627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543104"/>
            <a:ext cx="7400879" cy="17675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991" y="900683"/>
            <a:ext cx="14145767" cy="96926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69691" y="1781682"/>
            <a:ext cx="15102332" cy="68502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E0C0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97711" y="9803637"/>
            <a:ext cx="10777220" cy="1507490"/>
          </a:xfrm>
          <a:custGeom>
            <a:avLst/>
            <a:gdLst/>
            <a:ahLst/>
            <a:cxnLst/>
            <a:rect l="l" t="t" r="r" b="b"/>
            <a:pathLst>
              <a:path w="10777220" h="1507490">
                <a:moveTo>
                  <a:pt x="188261" y="35185"/>
                </a:moveTo>
                <a:lnTo>
                  <a:pt x="8002573" y="1506981"/>
                </a:lnTo>
                <a:lnTo>
                  <a:pt x="10776606" y="1506981"/>
                </a:lnTo>
                <a:lnTo>
                  <a:pt x="188261" y="35185"/>
                </a:lnTo>
                <a:close/>
              </a:path>
              <a:path w="10777220" h="1507490">
                <a:moveTo>
                  <a:pt x="1447" y="0"/>
                </a:moveTo>
                <a:lnTo>
                  <a:pt x="0" y="9016"/>
                </a:lnTo>
                <a:lnTo>
                  <a:pt x="188261" y="35185"/>
                </a:lnTo>
                <a:lnTo>
                  <a:pt x="1447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7904" y="9793858"/>
            <a:ext cx="8035925" cy="1517015"/>
          </a:xfrm>
          <a:custGeom>
            <a:avLst/>
            <a:gdLst/>
            <a:ahLst/>
            <a:cxnLst/>
            <a:rect l="l" t="t" r="r" b="b"/>
            <a:pathLst>
              <a:path w="8035925" h="1517015">
                <a:moveTo>
                  <a:pt x="0" y="0"/>
                </a:moveTo>
                <a:lnTo>
                  <a:pt x="17411" y="10541"/>
                </a:lnTo>
                <a:lnTo>
                  <a:pt x="6312831" y="1516761"/>
                </a:lnTo>
                <a:lnTo>
                  <a:pt x="8035817" y="15167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547859"/>
            <a:ext cx="7470140" cy="17627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543104"/>
            <a:ext cx="7400879" cy="17675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0738" y="1935860"/>
            <a:ext cx="17422622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E0C0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7604" y="1935860"/>
            <a:ext cx="17005300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78300A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s://internet.garant.ru/document/redirect/70291362/11107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2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88"/>
                </a:lnTo>
                <a:lnTo>
                  <a:pt x="20104100" y="11308588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5051" y="3248596"/>
            <a:ext cx="12822555" cy="5686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9700">
              <a:lnSpc>
                <a:spcPct val="116100"/>
              </a:lnSpc>
              <a:spcBef>
                <a:spcPts val="95"/>
              </a:spcBef>
              <a:tabLst>
                <a:tab pos="1407160" algn="l"/>
              </a:tabLst>
            </a:pPr>
            <a:r>
              <a:rPr sz="5450" spc="-50" dirty="0">
                <a:solidFill>
                  <a:srgbClr val="2CA1BE"/>
                </a:solidFill>
                <a:latin typeface="Segoe UI Symbol"/>
                <a:cs typeface="Segoe UI Symbol"/>
              </a:rPr>
              <a:t>🞂</a:t>
            </a:r>
            <a:r>
              <a:rPr sz="5450" dirty="0">
                <a:solidFill>
                  <a:srgbClr val="2CA1BE"/>
                </a:solidFill>
                <a:latin typeface="Segoe UI Symbol"/>
                <a:cs typeface="Segoe UI Symbol"/>
              </a:rPr>
              <a:t>​	</a:t>
            </a:r>
            <a:r>
              <a:rPr sz="8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ГОСУДАРСТВЕННАЯ </a:t>
            </a:r>
            <a:r>
              <a:rPr sz="8000" dirty="0">
                <a:solidFill>
                  <a:srgbClr val="FFFFFF"/>
                </a:solidFill>
                <a:latin typeface="Lucida Sans Unicode"/>
                <a:cs typeface="Lucida Sans Unicode"/>
              </a:rPr>
              <a:t>ИТОГОВАЯ</a:t>
            </a:r>
            <a:r>
              <a:rPr sz="8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8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АТТЕСТАЦИЯ</a:t>
            </a:r>
            <a:endParaRPr sz="8000">
              <a:latin typeface="Lucida Sans Unicode"/>
              <a:cs typeface="Lucida Sans Unicode"/>
            </a:endParaRPr>
          </a:p>
          <a:p>
            <a:pPr marL="4488815" marR="3136265" indent="-1343660">
              <a:lnSpc>
                <a:spcPts val="11140"/>
              </a:lnSpc>
              <a:spcBef>
                <a:spcPts val="430"/>
              </a:spcBef>
            </a:pPr>
            <a:r>
              <a:rPr sz="800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80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0" dirty="0">
                <a:solidFill>
                  <a:srgbClr val="FFFFFF"/>
                </a:solidFill>
                <a:latin typeface="Lucida Sans Unicode"/>
                <a:cs typeface="Lucida Sans Unicode"/>
              </a:rPr>
              <a:t>2026</a:t>
            </a:r>
            <a:r>
              <a:rPr sz="80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80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ГОДУ </a:t>
            </a:r>
            <a:r>
              <a:rPr sz="8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ГИА-</a:t>
            </a:r>
            <a:r>
              <a:rPr sz="8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11</a:t>
            </a:r>
            <a:endParaRPr sz="8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0859" y="626744"/>
            <a:ext cx="138938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8C977"/>
                </a:solidFill>
                <a:latin typeface="Tahoma"/>
                <a:cs typeface="Tahoma"/>
              </a:rPr>
              <a:t>МКОУ…..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3911" y="1545335"/>
            <a:ext cx="7955280" cy="4937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250" y="2835274"/>
            <a:ext cx="8148701" cy="63595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88780" y="2890011"/>
            <a:ext cx="9685020" cy="3161665"/>
          </a:xfrm>
          <a:prstGeom prst="rect">
            <a:avLst/>
          </a:prstGeom>
          <a:ln w="7538">
            <a:solidFill>
              <a:srgbClr val="001F5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55575" marR="101600" indent="563880" algn="just">
              <a:lnSpc>
                <a:spcPct val="100000"/>
              </a:lnSpc>
              <a:spcBef>
                <a:spcPts val="395"/>
              </a:spcBef>
            </a:pP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п.</a:t>
            </a:r>
            <a:r>
              <a:rPr sz="2650" spc="5" dirty="0">
                <a:solidFill>
                  <a:srgbClr val="5E0C0E"/>
                </a:solidFill>
                <a:latin typeface="Microsoft Sans Serif"/>
                <a:cs typeface="Microsoft Sans Serif"/>
              </a:rPr>
              <a:t> 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13</a:t>
            </a:r>
            <a:r>
              <a:rPr sz="2650" spc="10" dirty="0">
                <a:solidFill>
                  <a:srgbClr val="5E0C0E"/>
                </a:solidFill>
                <a:latin typeface="Microsoft Sans Serif"/>
                <a:cs typeface="Microsoft Sans Serif"/>
              </a:rPr>
              <a:t> 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«Лица,</a:t>
            </a:r>
            <a:r>
              <a:rPr sz="2650" spc="-5" dirty="0">
                <a:solidFill>
                  <a:srgbClr val="5E0C0E"/>
                </a:solidFill>
                <a:latin typeface="Microsoft Sans Serif"/>
                <a:cs typeface="Microsoft Sans Serif"/>
              </a:rPr>
              <a:t> 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указанные</a:t>
            </a:r>
            <a:r>
              <a:rPr sz="2650" spc="-5" dirty="0">
                <a:solidFill>
                  <a:srgbClr val="5E0C0E"/>
                </a:solidFill>
                <a:latin typeface="Microsoft Sans Serif"/>
                <a:cs typeface="Microsoft Sans Serif"/>
              </a:rPr>
              <a:t> 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в</a:t>
            </a:r>
            <a:r>
              <a:rPr sz="2650" spc="20" dirty="0">
                <a:solidFill>
                  <a:srgbClr val="5E0C0E"/>
                </a:solidFill>
                <a:latin typeface="Microsoft Sans Serif"/>
                <a:cs typeface="Microsoft Sans Serif"/>
              </a:rPr>
              <a:t> 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пункте</a:t>
            </a:r>
            <a:r>
              <a:rPr sz="2650" spc="-15" dirty="0">
                <a:solidFill>
                  <a:srgbClr val="5E0C0E"/>
                </a:solidFill>
                <a:latin typeface="Microsoft Sans Serif"/>
                <a:cs typeface="Microsoft Sans Serif"/>
              </a:rPr>
              <a:t> 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7</a:t>
            </a:r>
            <a:r>
              <a:rPr sz="2650" spc="15" dirty="0">
                <a:solidFill>
                  <a:srgbClr val="5E0C0E"/>
                </a:solidFill>
                <a:latin typeface="Microsoft Sans Serif"/>
                <a:cs typeface="Microsoft Sans Serif"/>
              </a:rPr>
              <a:t> 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Порядка,</a:t>
            </a:r>
            <a:r>
              <a:rPr sz="2650" spc="-10" dirty="0">
                <a:solidFill>
                  <a:srgbClr val="5E0C0E"/>
                </a:solidFill>
                <a:latin typeface="Microsoft Sans Serif"/>
                <a:cs typeface="Microsoft Sans Serif"/>
              </a:rPr>
              <a:t>  вправе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изменить</a:t>
            </a:r>
            <a:r>
              <a:rPr sz="2650" spc="160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указанный</a:t>
            </a:r>
            <a:r>
              <a:rPr sz="2650" spc="135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в</a:t>
            </a:r>
            <a:r>
              <a:rPr sz="2650" spc="210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заявлениях</a:t>
            </a:r>
            <a:r>
              <a:rPr sz="2650" spc="165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об</a:t>
            </a:r>
            <a:r>
              <a:rPr sz="2650" spc="185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участии</a:t>
            </a:r>
            <a:r>
              <a:rPr sz="2650" spc="170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в</a:t>
            </a:r>
            <a:r>
              <a:rPr sz="2650" spc="210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spc="-10" dirty="0">
                <a:solidFill>
                  <a:srgbClr val="5E0C0E"/>
                </a:solidFill>
                <a:latin typeface="Microsoft Sans Serif"/>
                <a:cs typeface="Microsoft Sans Serif"/>
              </a:rPr>
              <a:t>экзаменах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уровень</a:t>
            </a:r>
            <a:r>
              <a:rPr sz="2650" spc="-25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ЕГЭ</a:t>
            </a:r>
            <a:r>
              <a:rPr sz="2650" spc="-25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по</a:t>
            </a:r>
            <a:r>
              <a:rPr sz="2650" spc="15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spc="-60" dirty="0">
                <a:solidFill>
                  <a:srgbClr val="5E0C0E"/>
                </a:solidFill>
                <a:latin typeface="Microsoft Sans Serif"/>
                <a:cs typeface="Microsoft Sans Serif"/>
              </a:rPr>
              <a:t>математике.</a:t>
            </a:r>
            <a:r>
              <a:rPr sz="2650" spc="-50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В</a:t>
            </a:r>
            <a:r>
              <a:rPr sz="2650" spc="5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этом</a:t>
            </a:r>
            <a:r>
              <a:rPr sz="2650" spc="-40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случае</a:t>
            </a:r>
            <a:r>
              <a:rPr sz="2650" spc="-10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spc="-30" dirty="0">
                <a:solidFill>
                  <a:srgbClr val="5E0C0E"/>
                </a:solidFill>
                <a:latin typeface="Microsoft Sans Serif"/>
                <a:cs typeface="Microsoft Sans Serif"/>
              </a:rPr>
              <a:t>указанные</a:t>
            </a:r>
            <a:r>
              <a:rPr sz="2650" spc="-50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spc="-20" dirty="0">
                <a:solidFill>
                  <a:srgbClr val="5E0C0E"/>
                </a:solidFill>
                <a:latin typeface="Microsoft Sans Serif"/>
                <a:cs typeface="Microsoft Sans Serif"/>
              </a:rPr>
              <a:t>лица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подают</a:t>
            </a:r>
            <a:r>
              <a:rPr sz="2650" spc="20" dirty="0">
                <a:solidFill>
                  <a:srgbClr val="5E0C0E"/>
                </a:solidFill>
                <a:latin typeface="Microsoft Sans Serif"/>
                <a:cs typeface="Microsoft Sans Serif"/>
              </a:rPr>
              <a:t> 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в</a:t>
            </a:r>
            <a:r>
              <a:rPr sz="2650" spc="75" dirty="0">
                <a:solidFill>
                  <a:srgbClr val="5E0C0E"/>
                </a:solidFill>
                <a:latin typeface="Microsoft Sans Serif"/>
                <a:cs typeface="Microsoft Sans Serif"/>
              </a:rPr>
              <a:t> 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ГЭК</a:t>
            </a:r>
            <a:r>
              <a:rPr sz="2650" spc="15" dirty="0">
                <a:solidFill>
                  <a:srgbClr val="5E0C0E"/>
                </a:solidFill>
                <a:latin typeface="Microsoft Sans Serif"/>
                <a:cs typeface="Microsoft Sans Serif"/>
              </a:rPr>
              <a:t> 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соответствующие</a:t>
            </a:r>
            <a:r>
              <a:rPr sz="2650" spc="35" dirty="0">
                <a:solidFill>
                  <a:srgbClr val="5E0C0E"/>
                </a:solidFill>
                <a:latin typeface="Microsoft Sans Serif"/>
                <a:cs typeface="Microsoft Sans Serif"/>
              </a:rPr>
              <a:t> 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заявления</a:t>
            </a:r>
            <a:r>
              <a:rPr sz="2650" spc="50" dirty="0">
                <a:solidFill>
                  <a:srgbClr val="5E0C0E"/>
                </a:solidFill>
                <a:latin typeface="Microsoft Sans Serif"/>
                <a:cs typeface="Microsoft Sans Serif"/>
              </a:rPr>
              <a:t> 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с</a:t>
            </a:r>
            <a:r>
              <a:rPr sz="2650" spc="65" dirty="0">
                <a:solidFill>
                  <a:srgbClr val="5E0C0E"/>
                </a:solidFill>
                <a:latin typeface="Microsoft Sans Serif"/>
                <a:cs typeface="Microsoft Sans Serif"/>
              </a:rPr>
              <a:t>  </a:t>
            </a:r>
            <a:r>
              <a:rPr sz="2650" spc="-20" dirty="0">
                <a:solidFill>
                  <a:srgbClr val="5E0C0E"/>
                </a:solidFill>
                <a:latin typeface="Microsoft Sans Serif"/>
                <a:cs typeface="Microsoft Sans Serif"/>
              </a:rPr>
              <a:t>указанием </a:t>
            </a:r>
            <a:r>
              <a:rPr sz="2650" spc="-50" dirty="0">
                <a:solidFill>
                  <a:srgbClr val="5E0C0E"/>
                </a:solidFill>
                <a:latin typeface="Microsoft Sans Serif"/>
                <a:cs typeface="Microsoft Sans Serif"/>
              </a:rPr>
              <a:t>измененного</a:t>
            </a:r>
            <a:r>
              <a:rPr sz="2650" spc="-110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spc="-25" dirty="0">
                <a:solidFill>
                  <a:srgbClr val="5E0C0E"/>
                </a:solidFill>
                <a:latin typeface="Microsoft Sans Serif"/>
                <a:cs typeface="Microsoft Sans Serif"/>
              </a:rPr>
              <a:t>уровня</a:t>
            </a:r>
            <a:r>
              <a:rPr sz="2650" spc="-130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ЕГЭ</a:t>
            </a:r>
            <a:r>
              <a:rPr sz="2650" spc="-90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по</a:t>
            </a:r>
            <a:r>
              <a:rPr sz="2650" spc="-65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spc="-10" dirty="0">
                <a:solidFill>
                  <a:srgbClr val="5E0C0E"/>
                </a:solidFill>
                <a:latin typeface="Microsoft Sans Serif"/>
                <a:cs typeface="Microsoft Sans Serif"/>
              </a:rPr>
              <a:t>математике.</a:t>
            </a:r>
            <a:endParaRPr sz="2650" dirty="0">
              <a:latin typeface="Microsoft Sans Serif"/>
              <a:cs typeface="Microsoft Sans Serif"/>
            </a:endParaRPr>
          </a:p>
          <a:p>
            <a:pPr marL="155575" marR="108585" indent="563880" algn="just">
              <a:lnSpc>
                <a:spcPct val="100600"/>
              </a:lnSpc>
              <a:spcBef>
                <a:spcPts val="1885"/>
              </a:spcBef>
            </a:pPr>
            <a:r>
              <a:rPr sz="2650" spc="-30" dirty="0">
                <a:solidFill>
                  <a:srgbClr val="5E0C0E"/>
                </a:solidFill>
                <a:latin typeface="Microsoft Sans Serif"/>
                <a:cs typeface="Microsoft Sans Serif"/>
              </a:rPr>
              <a:t>Указанные</a:t>
            </a:r>
            <a:r>
              <a:rPr sz="2650" spc="100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заявления</a:t>
            </a:r>
            <a:r>
              <a:rPr sz="2650" spc="145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5E0C0E"/>
                </a:solidFill>
                <a:latin typeface="Microsoft Sans Serif"/>
                <a:cs typeface="Microsoft Sans Serif"/>
              </a:rPr>
              <a:t>подаются</a:t>
            </a:r>
            <a:r>
              <a:rPr sz="2650" spc="135" dirty="0">
                <a:solidFill>
                  <a:srgbClr val="5E0C0E"/>
                </a:solidFill>
                <a:latin typeface="Microsoft Sans Serif"/>
                <a:cs typeface="Microsoft Sans Serif"/>
              </a:rPr>
              <a:t> </a:t>
            </a:r>
            <a:r>
              <a:rPr sz="2650" b="1" i="1" u="sng" dirty="0">
                <a:solidFill>
                  <a:srgbClr val="C00000"/>
                </a:solidFill>
                <a:latin typeface="Microsoft Sans Serif"/>
                <a:cs typeface="Microsoft Sans Serif"/>
              </a:rPr>
              <a:t>не</a:t>
            </a:r>
            <a:r>
              <a:rPr sz="2650" b="1" i="1" u="sng" spc="1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650" b="1" i="1" u="sng" dirty="0">
                <a:solidFill>
                  <a:srgbClr val="C00000"/>
                </a:solidFill>
                <a:latin typeface="Microsoft Sans Serif"/>
                <a:cs typeface="Microsoft Sans Serif"/>
              </a:rPr>
              <a:t>позднее</a:t>
            </a:r>
            <a:r>
              <a:rPr sz="2650" b="1" i="1" u="sng" spc="114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650" b="1" i="1" u="sng" dirty="0">
                <a:solidFill>
                  <a:srgbClr val="C00000"/>
                </a:solidFill>
                <a:latin typeface="Microsoft Sans Serif"/>
                <a:cs typeface="Microsoft Sans Serif"/>
              </a:rPr>
              <a:t>чем</a:t>
            </a:r>
            <a:r>
              <a:rPr sz="2650" b="1" i="1" u="sng" spc="1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650" b="1" i="1" u="sng" dirty="0">
                <a:solidFill>
                  <a:srgbClr val="C00000"/>
                </a:solidFill>
                <a:latin typeface="Microsoft Sans Serif"/>
                <a:cs typeface="Microsoft Sans Serif"/>
              </a:rPr>
              <a:t>за</a:t>
            </a:r>
            <a:r>
              <a:rPr sz="2650" b="1" i="1" u="sng" spc="1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650" b="1" i="1" u="sng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две </a:t>
            </a:r>
            <a:r>
              <a:rPr sz="2650" b="1" i="1" u="sng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недели</a:t>
            </a:r>
            <a:r>
              <a:rPr sz="2650" b="1" i="1" u="sng" spc="-1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650" b="1" i="1" u="sng" dirty="0">
                <a:solidFill>
                  <a:srgbClr val="C00000"/>
                </a:solidFill>
                <a:latin typeface="Microsoft Sans Serif"/>
                <a:cs typeface="Microsoft Sans Serif"/>
              </a:rPr>
              <a:t>до</a:t>
            </a:r>
            <a:r>
              <a:rPr sz="2650" b="1" i="1" u="sng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650" b="1" i="1" u="sng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начала</a:t>
            </a:r>
            <a:r>
              <a:rPr sz="2650" b="1" i="1" u="sng" spc="-114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650" b="1" i="1" u="sng" spc="-55" dirty="0">
                <a:solidFill>
                  <a:srgbClr val="C00000"/>
                </a:solidFill>
                <a:latin typeface="Microsoft Sans Serif"/>
                <a:cs typeface="Microsoft Sans Serif"/>
              </a:rPr>
              <a:t>соответствующего</a:t>
            </a:r>
            <a:r>
              <a:rPr sz="2650" b="1" i="1" u="sng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650" b="1" i="1" u="sng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экзамена.»</a:t>
            </a:r>
            <a:endParaRPr sz="2650" b="1" i="1" u="sng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0641" y="6906640"/>
            <a:ext cx="9566910" cy="385182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209" algn="ctr">
              <a:lnSpc>
                <a:spcPts val="4730"/>
              </a:lnSpc>
              <a:spcBef>
                <a:spcPts val="110"/>
              </a:spcBef>
            </a:pPr>
            <a:r>
              <a:rPr sz="3950" spc="-30" dirty="0">
                <a:solidFill>
                  <a:srgbClr val="9F090D"/>
                </a:solidFill>
                <a:latin typeface="Microsoft Sans Serif"/>
                <a:cs typeface="Microsoft Sans Serif"/>
              </a:rPr>
              <a:t>Участниками</a:t>
            </a:r>
            <a:r>
              <a:rPr sz="3950" spc="-140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spc="-90" dirty="0">
                <a:solidFill>
                  <a:srgbClr val="9F090D"/>
                </a:solidFill>
                <a:latin typeface="Microsoft Sans Serif"/>
                <a:cs typeface="Microsoft Sans Serif"/>
              </a:rPr>
              <a:t>ГИА-</a:t>
            </a:r>
            <a:r>
              <a:rPr sz="3950" dirty="0">
                <a:solidFill>
                  <a:srgbClr val="9F090D"/>
                </a:solidFill>
                <a:latin typeface="Microsoft Sans Serif"/>
                <a:cs typeface="Microsoft Sans Serif"/>
              </a:rPr>
              <a:t>11</a:t>
            </a:r>
            <a:r>
              <a:rPr sz="3950" spc="-220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>
                <a:solidFill>
                  <a:srgbClr val="9F090D"/>
                </a:solidFill>
                <a:latin typeface="Microsoft Sans Serif"/>
                <a:cs typeface="Microsoft Sans Serif"/>
              </a:rPr>
              <a:t>возможно</a:t>
            </a:r>
            <a:endParaRPr sz="3950" dirty="0">
              <a:latin typeface="Microsoft Sans Serif"/>
              <a:cs typeface="Microsoft Sans Serif"/>
            </a:endParaRPr>
          </a:p>
          <a:p>
            <a:pPr marL="12700" marR="5080" indent="292100">
              <a:lnSpc>
                <a:spcPts val="4760"/>
              </a:lnSpc>
              <a:spcBef>
                <a:spcPts val="70"/>
              </a:spcBef>
            </a:pPr>
            <a:r>
              <a:rPr sz="3950" b="1" dirty="0">
                <a:solidFill>
                  <a:srgbClr val="9F090D"/>
                </a:solidFill>
                <a:latin typeface="Arial"/>
                <a:cs typeface="Arial"/>
              </a:rPr>
              <a:t>ИЗМЕНЕНИЕ</a:t>
            </a:r>
            <a:r>
              <a:rPr sz="3950" b="1" spc="-4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9F090D"/>
                </a:solidFill>
                <a:latin typeface="Arial"/>
                <a:cs typeface="Arial"/>
              </a:rPr>
              <a:t>УРОВНЯ</a:t>
            </a:r>
            <a:r>
              <a:rPr sz="3950" b="1" spc="-3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9F090D"/>
                </a:solidFill>
                <a:latin typeface="Microsoft Sans Serif"/>
                <a:cs typeface="Microsoft Sans Serif"/>
              </a:rPr>
              <a:t>по</a:t>
            </a:r>
            <a:r>
              <a:rPr sz="3950" spc="110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>
                <a:solidFill>
                  <a:srgbClr val="9F090D"/>
                </a:solidFill>
                <a:latin typeface="Microsoft Sans Serif"/>
                <a:cs typeface="Microsoft Sans Serif"/>
              </a:rPr>
              <a:t>математике </a:t>
            </a:r>
            <a:r>
              <a:rPr sz="3950" dirty="0">
                <a:solidFill>
                  <a:srgbClr val="9F090D"/>
                </a:solidFill>
                <a:latin typeface="Microsoft Sans Serif"/>
                <a:cs typeface="Microsoft Sans Serif"/>
              </a:rPr>
              <a:t>с</a:t>
            </a:r>
            <a:r>
              <a:rPr sz="3950" spc="-50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spc="-65" dirty="0">
                <a:solidFill>
                  <a:srgbClr val="9F090D"/>
                </a:solidFill>
                <a:latin typeface="Microsoft Sans Serif"/>
                <a:cs typeface="Microsoft Sans Serif"/>
              </a:rPr>
              <a:t>базового</a:t>
            </a:r>
            <a:r>
              <a:rPr sz="3950" spc="-190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9F090D"/>
                </a:solidFill>
                <a:latin typeface="Microsoft Sans Serif"/>
                <a:cs typeface="Microsoft Sans Serif"/>
              </a:rPr>
              <a:t>на</a:t>
            </a:r>
            <a:r>
              <a:rPr sz="3950" spc="-30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9F090D"/>
                </a:solidFill>
                <a:latin typeface="Microsoft Sans Serif"/>
                <a:cs typeface="Microsoft Sans Serif"/>
              </a:rPr>
              <a:t>профильный</a:t>
            </a:r>
            <a:r>
              <a:rPr sz="3950" spc="20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dirty="0" err="1">
                <a:solidFill>
                  <a:srgbClr val="9F090D"/>
                </a:solidFill>
                <a:latin typeface="Microsoft Sans Serif"/>
                <a:cs typeface="Microsoft Sans Serif"/>
              </a:rPr>
              <a:t>или</a:t>
            </a:r>
            <a:r>
              <a:rPr sz="3950" spc="5" dirty="0">
                <a:solidFill>
                  <a:srgbClr val="9F090D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 err="1" smtClean="0">
                <a:solidFill>
                  <a:srgbClr val="9F090D"/>
                </a:solidFill>
                <a:latin typeface="Microsoft Sans Serif"/>
                <a:cs typeface="Microsoft Sans Serif"/>
              </a:rPr>
              <a:t>наоборот</a:t>
            </a:r>
            <a:endParaRPr lang="ru-RU" sz="3950" spc="-10" dirty="0" smtClean="0">
              <a:solidFill>
                <a:srgbClr val="9F090D"/>
              </a:solidFill>
              <a:latin typeface="Microsoft Sans Serif"/>
              <a:cs typeface="Microsoft Sans Serif"/>
            </a:endParaRPr>
          </a:p>
          <a:p>
            <a:pPr marL="155575" marR="108585" lvl="0" indent="563880" algn="just" defTabSz="914400" eaLnBrk="1" fontAlgn="auto" latinLnBrk="0" hangingPunct="1">
              <a:lnSpc>
                <a:spcPct val="100600"/>
              </a:lnSpc>
              <a:spcBef>
                <a:spcPts val="1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не</a:t>
            </a:r>
            <a:r>
              <a:rPr kumimoji="0" lang="ru-RU" sz="3600" b="1" i="1" u="sng" strike="noStrike" kern="0" cap="none" spc="1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36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позднее</a:t>
            </a:r>
            <a:r>
              <a:rPr kumimoji="0" lang="ru-RU" sz="3600" b="1" i="1" u="sng" strike="noStrike" kern="0" cap="none" spc="1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36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чем</a:t>
            </a:r>
            <a:r>
              <a:rPr kumimoji="0" lang="ru-RU" sz="3600" b="1" i="1" u="sng" strike="noStrike" kern="0" cap="none" spc="1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36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за</a:t>
            </a:r>
            <a:r>
              <a:rPr kumimoji="0" lang="ru-RU" sz="3600" b="1" i="1" u="sng" strike="noStrike" kern="0" cap="none" spc="1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3600" b="1" i="1" u="sng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две </a:t>
            </a:r>
            <a:r>
              <a:rPr kumimoji="0" lang="ru-RU" sz="3600" b="1" i="1" u="sng" strike="noStrike" kern="0" cap="none" spc="-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недели</a:t>
            </a:r>
            <a:r>
              <a:rPr kumimoji="0" lang="ru-RU" sz="3600" b="1" i="1" u="sng" strike="noStrike" kern="0" cap="none" spc="-1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3600" b="1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до</a:t>
            </a:r>
            <a:r>
              <a:rPr kumimoji="0" lang="ru-RU" sz="3600" b="1" i="1" u="sng" strike="noStrike" kern="0" cap="none" spc="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3600" b="1" i="1" u="sng" strike="noStrike" kern="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начала</a:t>
            </a:r>
            <a:r>
              <a:rPr kumimoji="0" lang="ru-RU" sz="3600" b="1" i="1" u="sng" strike="noStrike" kern="0" cap="none" spc="-1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3600" b="1" i="1" u="sng" strike="noStrike" kern="0" cap="none" spc="-5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соответствующего</a:t>
            </a:r>
            <a:r>
              <a:rPr kumimoji="0" lang="ru-RU" sz="3600" b="1" i="1" u="sng" strike="noStrike" kern="0" cap="none" spc="-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3600" b="1" i="1" u="sng" strike="noStrike" kern="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/>
                <a:cs typeface="Microsoft Sans Serif"/>
              </a:rPr>
              <a:t>экзамена!</a:t>
            </a:r>
            <a:endParaRPr kumimoji="0" lang="ru-RU" sz="36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5080" indent="292100">
              <a:lnSpc>
                <a:spcPts val="4760"/>
              </a:lnSpc>
              <a:spcBef>
                <a:spcPts val="70"/>
              </a:spcBef>
            </a:pPr>
            <a:endParaRPr sz="39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4023" y="544067"/>
            <a:ext cx="11544300" cy="7772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52803" y="1956180"/>
            <a:ext cx="18230215" cy="8274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1859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Глобально</a:t>
            </a:r>
            <a:r>
              <a:rPr sz="3600" spc="-114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экзамен</a:t>
            </a:r>
            <a:r>
              <a:rPr sz="3600" spc="-7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не</a:t>
            </a:r>
            <a:r>
              <a:rPr sz="36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поменялся,</a:t>
            </a:r>
            <a:r>
              <a:rPr sz="3600" spc="-11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в</a:t>
            </a:r>
            <a:r>
              <a:rPr sz="36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основном</a:t>
            </a:r>
            <a:r>
              <a:rPr sz="3600" spc="-11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ФИПИ</a:t>
            </a:r>
            <a:r>
              <a:rPr sz="3600" spc="-7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уточнили</a:t>
            </a:r>
            <a:r>
              <a:rPr sz="3600" spc="-12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spc="-10" dirty="0">
                <a:solidFill>
                  <a:srgbClr val="78300A"/>
                </a:solidFill>
                <a:latin typeface="Lucida Sans Unicode"/>
                <a:cs typeface="Lucida Sans Unicode"/>
              </a:rPr>
              <a:t>некоторые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критерии</a:t>
            </a:r>
            <a:r>
              <a:rPr sz="36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и</a:t>
            </a:r>
            <a:r>
              <a:rPr sz="3600" spc="-3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требования,</a:t>
            </a:r>
            <a:r>
              <a:rPr sz="3600" spc="-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немного</a:t>
            </a:r>
            <a:r>
              <a:rPr sz="3600" spc="-6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изменили</a:t>
            </a:r>
            <a:r>
              <a:rPr sz="3600" spc="-3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разбалловку,</a:t>
            </a:r>
            <a:r>
              <a:rPr sz="3600" spc="-3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но</a:t>
            </a:r>
            <a:r>
              <a:rPr sz="3600" spc="-3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не</a:t>
            </a:r>
            <a:r>
              <a:rPr sz="3600" spc="-5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spc="-10" dirty="0">
                <a:solidFill>
                  <a:srgbClr val="78300A"/>
                </a:solidFill>
                <a:latin typeface="Lucida Sans Unicode"/>
                <a:cs typeface="Lucida Sans Unicode"/>
              </a:rPr>
              <a:t>вводили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принципиально</a:t>
            </a:r>
            <a:r>
              <a:rPr sz="3600" spc="-10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новые</a:t>
            </a:r>
            <a:r>
              <a:rPr sz="3600" spc="-6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задания</a:t>
            </a:r>
            <a:r>
              <a:rPr sz="3600" spc="-3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и</a:t>
            </a:r>
            <a:r>
              <a:rPr sz="3600" spc="-2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spc="-10" dirty="0">
                <a:solidFill>
                  <a:srgbClr val="78300A"/>
                </a:solidFill>
                <a:latin typeface="Lucida Sans Unicode"/>
                <a:cs typeface="Lucida Sans Unicode"/>
              </a:rPr>
              <a:t>форматы.</a:t>
            </a:r>
            <a:endParaRPr sz="3600">
              <a:latin typeface="Lucida Sans Unicode"/>
              <a:cs typeface="Lucida Sans Unicode"/>
            </a:endParaRPr>
          </a:p>
          <a:p>
            <a:pPr marL="12700" marR="112395" algn="just">
              <a:lnSpc>
                <a:spcPct val="100000"/>
              </a:lnSpc>
              <a:spcBef>
                <a:spcPts val="4320"/>
              </a:spcBef>
            </a:pP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В</a:t>
            </a:r>
            <a:r>
              <a:rPr sz="3600" spc="-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ЕГЭ</a:t>
            </a:r>
            <a:r>
              <a:rPr sz="3600" spc="-3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по</a:t>
            </a:r>
            <a:r>
              <a:rPr sz="3600" spc="-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русскому</a:t>
            </a:r>
            <a:r>
              <a:rPr sz="3600" spc="-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языку</a:t>
            </a:r>
            <a:r>
              <a:rPr sz="3600" spc="-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всё</a:t>
            </a:r>
            <a:r>
              <a:rPr sz="3600" spc="-2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так</a:t>
            </a:r>
            <a:r>
              <a:rPr sz="3600" spc="-5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же</a:t>
            </a:r>
            <a:r>
              <a:rPr sz="3600" spc="-2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есть</a:t>
            </a:r>
            <a:r>
              <a:rPr sz="3600" spc="-3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минимальный</a:t>
            </a:r>
            <a:r>
              <a:rPr sz="3600" spc="-8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объём</a:t>
            </a:r>
            <a:r>
              <a:rPr sz="3600" spc="-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сочинения</a:t>
            </a:r>
            <a:r>
              <a:rPr sz="3600" spc="-2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—</a:t>
            </a:r>
            <a:r>
              <a:rPr sz="3600" spc="-3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spc="-25" dirty="0">
                <a:solidFill>
                  <a:srgbClr val="78300A"/>
                </a:solidFill>
                <a:latin typeface="Lucida Sans Unicode"/>
                <a:cs typeface="Lucida Sans Unicode"/>
              </a:rPr>
              <a:t>150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слов.</a:t>
            </a:r>
            <a:r>
              <a:rPr sz="3600" spc="-10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Если</a:t>
            </a:r>
            <a:r>
              <a:rPr sz="3600" spc="-9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написать</a:t>
            </a:r>
            <a:r>
              <a:rPr sz="36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меньше,</a:t>
            </a:r>
            <a:r>
              <a:rPr sz="3600" spc="-10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работа</a:t>
            </a:r>
            <a:r>
              <a:rPr sz="3600" spc="-9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просто</a:t>
            </a:r>
            <a:r>
              <a:rPr sz="36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не</a:t>
            </a:r>
            <a:r>
              <a:rPr sz="36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будет</a:t>
            </a:r>
            <a:r>
              <a:rPr sz="3600" spc="-9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проверяться.</a:t>
            </a:r>
            <a:r>
              <a:rPr sz="3600" spc="-9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Это</a:t>
            </a:r>
            <a:r>
              <a:rPr sz="3600" spc="-8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spc="-10" dirty="0">
                <a:solidFill>
                  <a:srgbClr val="78300A"/>
                </a:solidFill>
                <a:latin typeface="Lucida Sans Unicode"/>
                <a:cs typeface="Lucida Sans Unicode"/>
              </a:rPr>
              <a:t>значит,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что</a:t>
            </a:r>
            <a:r>
              <a:rPr sz="3600" spc="-5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школьники</a:t>
            </a:r>
            <a:r>
              <a:rPr sz="36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должны</a:t>
            </a:r>
            <a:r>
              <a:rPr sz="3600" spc="-5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тренироваться</a:t>
            </a:r>
            <a:r>
              <a:rPr sz="3600" spc="-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не</a:t>
            </a:r>
            <a:r>
              <a:rPr sz="3600" spc="-5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только</a:t>
            </a:r>
            <a:r>
              <a:rPr sz="3600" spc="-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в</a:t>
            </a:r>
            <a:r>
              <a:rPr sz="3600" spc="-5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грамотности,</a:t>
            </a:r>
            <a:r>
              <a:rPr sz="3600" spc="-7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но</a:t>
            </a:r>
            <a:r>
              <a:rPr sz="3600" spc="-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и</a:t>
            </a:r>
            <a:r>
              <a:rPr sz="3600" spc="-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spc="-50" dirty="0">
                <a:solidFill>
                  <a:srgbClr val="78300A"/>
                </a:solidFill>
                <a:latin typeface="Lucida Sans Unicode"/>
                <a:cs typeface="Lucida Sans Unicode"/>
              </a:rPr>
              <a:t>в</a:t>
            </a:r>
            <a:endParaRPr sz="3600">
              <a:latin typeface="Lucida Sans Unicode"/>
              <a:cs typeface="Lucida Sans Unicode"/>
            </a:endParaRPr>
          </a:p>
          <a:p>
            <a:pPr marL="12700" marR="83185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развернутом</a:t>
            </a:r>
            <a:r>
              <a:rPr sz="3600" spc="-8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изложении</a:t>
            </a:r>
            <a:r>
              <a:rPr sz="36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мыслей.</a:t>
            </a:r>
            <a:r>
              <a:rPr sz="3600" spc="-7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Также</a:t>
            </a:r>
            <a:r>
              <a:rPr sz="3600" spc="-5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теперь</a:t>
            </a:r>
            <a:r>
              <a:rPr sz="36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разрешается</a:t>
            </a:r>
            <a:r>
              <a:rPr sz="3600" spc="-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допустить</a:t>
            </a:r>
            <a:r>
              <a:rPr sz="3600" spc="-6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spc="-25" dirty="0">
                <a:solidFill>
                  <a:srgbClr val="78300A"/>
                </a:solidFill>
                <a:latin typeface="Lucida Sans Unicode"/>
                <a:cs typeface="Lucida Sans Unicode"/>
              </a:rPr>
              <a:t>до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двух,</a:t>
            </a:r>
            <a:r>
              <a:rPr sz="3600" spc="-7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а</a:t>
            </a:r>
            <a:r>
              <a:rPr sz="3600" spc="-3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не</a:t>
            </a:r>
            <a:r>
              <a:rPr sz="3600" spc="-6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одну,</a:t>
            </a:r>
            <a:r>
              <a:rPr sz="3600" spc="-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как</a:t>
            </a:r>
            <a:r>
              <a:rPr sz="3600" spc="-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раньше.</a:t>
            </a:r>
            <a:r>
              <a:rPr sz="3600" spc="-5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В</a:t>
            </a:r>
            <a:r>
              <a:rPr sz="3600" spc="-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задании</a:t>
            </a:r>
            <a:r>
              <a:rPr sz="3600" spc="-3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№3</a:t>
            </a:r>
            <a:r>
              <a:rPr sz="3600" spc="-5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в</a:t>
            </a:r>
            <a:r>
              <a:rPr sz="3600" spc="-5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демоверсии</a:t>
            </a:r>
            <a:r>
              <a:rPr sz="3600" spc="-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чётче</a:t>
            </a:r>
            <a:r>
              <a:rPr sz="3600" spc="-6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spc="-10" dirty="0">
                <a:solidFill>
                  <a:srgbClr val="78300A"/>
                </a:solidFill>
                <a:latin typeface="Lucida Sans Unicode"/>
                <a:cs typeface="Lucida Sans Unicode"/>
              </a:rPr>
              <a:t>обозначены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требования:</a:t>
            </a:r>
            <a:r>
              <a:rPr sz="3600" spc="-7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теперь</a:t>
            </a:r>
            <a:r>
              <a:rPr sz="3600" spc="-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нужно</a:t>
            </a:r>
            <a:r>
              <a:rPr sz="3600" spc="-7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выявлять</a:t>
            </a:r>
            <a:r>
              <a:rPr sz="3600" spc="-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все</a:t>
            </a:r>
            <a:r>
              <a:rPr sz="3600" spc="-3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элементы,</a:t>
            </a:r>
            <a:r>
              <a:rPr sz="3600" spc="-7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а</a:t>
            </a:r>
            <a:r>
              <a:rPr sz="3600" spc="-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не</a:t>
            </a:r>
            <a:r>
              <a:rPr sz="3600" spc="-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только</a:t>
            </a:r>
            <a:r>
              <a:rPr sz="3600" spc="-6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spc="-10" dirty="0">
                <a:solidFill>
                  <a:srgbClr val="78300A"/>
                </a:solidFill>
                <a:latin typeface="Lucida Sans Unicode"/>
                <a:cs typeface="Lucida Sans Unicode"/>
              </a:rPr>
              <a:t>один.</a:t>
            </a:r>
            <a:endParaRPr sz="36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Экзамен</a:t>
            </a:r>
            <a:r>
              <a:rPr sz="3600" spc="-7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по</a:t>
            </a:r>
            <a:r>
              <a:rPr sz="3600" spc="-5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литературе</a:t>
            </a:r>
            <a:r>
              <a:rPr sz="3600" spc="-7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претерпел</a:t>
            </a:r>
            <a:r>
              <a:rPr sz="3600" spc="-9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небольшие</a:t>
            </a:r>
            <a:r>
              <a:rPr sz="3600" spc="-6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корректировки</a:t>
            </a:r>
            <a:r>
              <a:rPr sz="36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в</a:t>
            </a:r>
            <a:r>
              <a:rPr sz="3600" spc="-2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spc="-10" dirty="0">
                <a:solidFill>
                  <a:srgbClr val="78300A"/>
                </a:solidFill>
                <a:latin typeface="Lucida Sans Unicode"/>
                <a:cs typeface="Lucida Sans Unicode"/>
              </a:rPr>
              <a:t>разбалловке,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но</a:t>
            </a:r>
            <a:r>
              <a:rPr sz="3600" spc="-7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важным</a:t>
            </a:r>
            <a:r>
              <a:rPr sz="3600" spc="-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стал</a:t>
            </a:r>
            <a:r>
              <a:rPr sz="3600" spc="-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новый</a:t>
            </a:r>
            <a:r>
              <a:rPr sz="3600" spc="-6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критерий</a:t>
            </a:r>
            <a:r>
              <a:rPr sz="3600" spc="-7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сочинения</a:t>
            </a:r>
            <a:r>
              <a:rPr sz="3600" spc="-2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—</a:t>
            </a:r>
            <a:r>
              <a:rPr sz="3600" spc="-6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«фактологическая</a:t>
            </a:r>
            <a:r>
              <a:rPr sz="3600" spc="-5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точность».</a:t>
            </a:r>
            <a:r>
              <a:rPr sz="3600" spc="-7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spc="-25" dirty="0">
                <a:solidFill>
                  <a:srgbClr val="78300A"/>
                </a:solidFill>
                <a:latin typeface="Lucida Sans Unicode"/>
                <a:cs typeface="Lucida Sans Unicode"/>
              </a:rPr>
              <a:t>Он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добавляет</a:t>
            </a:r>
            <a:r>
              <a:rPr sz="36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2</a:t>
            </a:r>
            <a:r>
              <a:rPr sz="3600" spc="-6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балла</a:t>
            </a:r>
            <a:r>
              <a:rPr sz="3600" spc="-6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к</a:t>
            </a:r>
            <a:r>
              <a:rPr sz="3600" spc="-5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максимальному</a:t>
            </a:r>
            <a:r>
              <a:rPr sz="3600" spc="-8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первичной</a:t>
            </a:r>
            <a:r>
              <a:rPr sz="3600" spc="-9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оценке</a:t>
            </a:r>
            <a:r>
              <a:rPr sz="3600" spc="-6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сочинения,</a:t>
            </a:r>
            <a:r>
              <a:rPr sz="3600" spc="-8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повышая</a:t>
            </a:r>
            <a:r>
              <a:rPr sz="3600" spc="-7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spc="-25" dirty="0">
                <a:solidFill>
                  <a:srgbClr val="78300A"/>
                </a:solidFill>
                <a:latin typeface="Lucida Sans Unicode"/>
                <a:cs typeface="Lucida Sans Unicode"/>
              </a:rPr>
              <a:t>её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с</a:t>
            </a:r>
            <a:r>
              <a:rPr sz="3600" spc="-6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18</a:t>
            </a:r>
            <a:r>
              <a:rPr sz="3600" spc="-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до</a:t>
            </a:r>
            <a:r>
              <a:rPr sz="3600" spc="-3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20</a:t>
            </a:r>
            <a:r>
              <a:rPr sz="3600" spc="-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баллов.</a:t>
            </a:r>
            <a:r>
              <a:rPr sz="3600" spc="-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Таким</a:t>
            </a:r>
            <a:r>
              <a:rPr sz="3600" spc="-5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образом</a:t>
            </a:r>
            <a:r>
              <a:rPr sz="3600" spc="-3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ошибки</a:t>
            </a:r>
            <a:r>
              <a:rPr sz="3600" spc="-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в</a:t>
            </a:r>
            <a:r>
              <a:rPr sz="3600" spc="-6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цитатах,</a:t>
            </a:r>
            <a:r>
              <a:rPr sz="3600" spc="-2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фамилиях,</a:t>
            </a:r>
            <a:r>
              <a:rPr sz="36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spc="-10" dirty="0">
                <a:solidFill>
                  <a:srgbClr val="78300A"/>
                </a:solidFill>
                <a:latin typeface="Lucida Sans Unicode"/>
                <a:cs typeface="Lucida Sans Unicode"/>
              </a:rPr>
              <a:t>событиях</a:t>
            </a:r>
            <a:endParaRPr sz="3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будут</a:t>
            </a:r>
            <a:r>
              <a:rPr sz="3600" spc="-6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78300A"/>
                </a:solidFill>
                <a:latin typeface="Lucida Sans Unicode"/>
                <a:cs typeface="Lucida Sans Unicode"/>
              </a:rPr>
              <a:t>стоить</a:t>
            </a:r>
            <a:r>
              <a:rPr sz="3600" spc="-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600" spc="-10" dirty="0">
                <a:solidFill>
                  <a:srgbClr val="78300A"/>
                </a:solidFill>
                <a:latin typeface="Lucida Sans Unicode"/>
                <a:cs typeface="Lucida Sans Unicode"/>
              </a:rPr>
              <a:t>баллов.</a:t>
            </a:r>
            <a:endParaRPr sz="3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4023" y="544067"/>
            <a:ext cx="11544300" cy="77723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100"/>
              </a:spcBef>
            </a:pPr>
            <a:r>
              <a:rPr dirty="0"/>
              <a:t>В</a:t>
            </a:r>
            <a:r>
              <a:rPr spc="-225" dirty="0"/>
              <a:t> </a:t>
            </a:r>
            <a:r>
              <a:rPr dirty="0"/>
              <a:t>экзамене</a:t>
            </a:r>
            <a:r>
              <a:rPr spc="-180" dirty="0"/>
              <a:t> </a:t>
            </a:r>
            <a:r>
              <a:rPr dirty="0"/>
              <a:t>по</a:t>
            </a:r>
            <a:r>
              <a:rPr spc="-210" dirty="0"/>
              <a:t> </a:t>
            </a:r>
            <a:r>
              <a:rPr dirty="0"/>
              <a:t>информатике</a:t>
            </a:r>
            <a:r>
              <a:rPr spc="-165" dirty="0"/>
              <a:t> </a:t>
            </a:r>
            <a:r>
              <a:rPr dirty="0"/>
              <a:t>изменения</a:t>
            </a:r>
            <a:r>
              <a:rPr spc="-145" dirty="0"/>
              <a:t> </a:t>
            </a:r>
            <a:r>
              <a:rPr spc="-10" dirty="0"/>
              <a:t>коснулись</a:t>
            </a:r>
          </a:p>
          <a:p>
            <a:pPr marL="329565" marR="5080">
              <a:lnSpc>
                <a:spcPct val="100000"/>
              </a:lnSpc>
            </a:pPr>
            <a:r>
              <a:rPr dirty="0"/>
              <a:t>файлов</a:t>
            </a:r>
            <a:r>
              <a:rPr spc="-110" dirty="0"/>
              <a:t> </a:t>
            </a:r>
            <a:r>
              <a:rPr dirty="0"/>
              <a:t>для</a:t>
            </a:r>
            <a:r>
              <a:rPr spc="-105" dirty="0"/>
              <a:t> </a:t>
            </a:r>
            <a:r>
              <a:rPr dirty="0"/>
              <a:t>практической</a:t>
            </a:r>
            <a:r>
              <a:rPr spc="-90" dirty="0"/>
              <a:t> </a:t>
            </a:r>
            <a:r>
              <a:rPr dirty="0"/>
              <a:t>работы.</a:t>
            </a:r>
            <a:r>
              <a:rPr spc="-100" dirty="0"/>
              <a:t> </a:t>
            </a:r>
            <a:r>
              <a:rPr dirty="0"/>
              <a:t>Теперь</a:t>
            </a:r>
            <a:r>
              <a:rPr spc="-95" dirty="0"/>
              <a:t> </a:t>
            </a:r>
            <a:r>
              <a:rPr dirty="0"/>
              <a:t>это</a:t>
            </a:r>
            <a:r>
              <a:rPr spc="-110" dirty="0"/>
              <a:t> </a:t>
            </a:r>
            <a:r>
              <a:rPr spc="-10" dirty="0"/>
              <a:t>только </a:t>
            </a:r>
            <a:r>
              <a:rPr dirty="0"/>
              <a:t>LibreOffice</a:t>
            </a:r>
            <a:r>
              <a:rPr spc="-114" dirty="0"/>
              <a:t> </a:t>
            </a:r>
            <a:r>
              <a:rPr dirty="0"/>
              <a:t>(ODT,</a:t>
            </a:r>
            <a:r>
              <a:rPr spc="-125" dirty="0"/>
              <a:t> </a:t>
            </a:r>
            <a:r>
              <a:rPr dirty="0"/>
              <a:t>ODS),</a:t>
            </a:r>
            <a:r>
              <a:rPr spc="-95" dirty="0"/>
              <a:t> </a:t>
            </a:r>
            <a:r>
              <a:rPr dirty="0"/>
              <a:t>а</a:t>
            </a:r>
            <a:r>
              <a:rPr spc="-120" dirty="0"/>
              <a:t> </a:t>
            </a:r>
            <a:r>
              <a:rPr dirty="0"/>
              <a:t>привычные</a:t>
            </a:r>
            <a:r>
              <a:rPr spc="-80" dirty="0"/>
              <a:t> </a:t>
            </a:r>
            <a:r>
              <a:rPr dirty="0"/>
              <a:t>MS</a:t>
            </a:r>
            <a:r>
              <a:rPr spc="-85" dirty="0"/>
              <a:t> </a:t>
            </a:r>
            <a:r>
              <a:rPr dirty="0"/>
              <a:t>Word</a:t>
            </a:r>
            <a:r>
              <a:rPr spc="-90" dirty="0"/>
              <a:t> </a:t>
            </a:r>
            <a:r>
              <a:rPr dirty="0"/>
              <a:t>и</a:t>
            </a:r>
            <a:r>
              <a:rPr spc="-110" dirty="0"/>
              <a:t> </a:t>
            </a:r>
            <a:r>
              <a:rPr spc="-10" dirty="0"/>
              <a:t>Excel </a:t>
            </a:r>
            <a:r>
              <a:rPr dirty="0"/>
              <a:t>исключены.</a:t>
            </a:r>
            <a:r>
              <a:rPr spc="-140" dirty="0"/>
              <a:t> </a:t>
            </a:r>
            <a:r>
              <a:rPr dirty="0"/>
              <a:t>Это</a:t>
            </a:r>
            <a:r>
              <a:rPr spc="-160" dirty="0"/>
              <a:t> </a:t>
            </a:r>
            <a:r>
              <a:rPr dirty="0"/>
              <a:t>значит,</a:t>
            </a:r>
            <a:r>
              <a:rPr spc="-130" dirty="0"/>
              <a:t> </a:t>
            </a:r>
            <a:r>
              <a:rPr dirty="0"/>
              <a:t>что</a:t>
            </a:r>
            <a:r>
              <a:rPr spc="-160" dirty="0"/>
              <a:t> </a:t>
            </a:r>
            <a:r>
              <a:rPr dirty="0"/>
              <a:t>нужно</a:t>
            </a:r>
            <a:r>
              <a:rPr spc="-140" dirty="0"/>
              <a:t> </a:t>
            </a:r>
            <a:r>
              <a:rPr dirty="0"/>
              <a:t>заранее</a:t>
            </a:r>
            <a:r>
              <a:rPr spc="-145" dirty="0"/>
              <a:t> </a:t>
            </a:r>
            <a:r>
              <a:rPr dirty="0"/>
              <a:t>привыкать</a:t>
            </a:r>
            <a:r>
              <a:rPr spc="-140" dirty="0"/>
              <a:t> </a:t>
            </a:r>
            <a:r>
              <a:rPr spc="-50" dirty="0"/>
              <a:t>к </a:t>
            </a:r>
            <a:r>
              <a:rPr dirty="0"/>
              <a:t>новым</a:t>
            </a:r>
            <a:r>
              <a:rPr spc="-245" dirty="0"/>
              <a:t> </a:t>
            </a:r>
            <a:r>
              <a:rPr dirty="0"/>
              <a:t>программам,</a:t>
            </a:r>
            <a:r>
              <a:rPr spc="-210" dirty="0"/>
              <a:t> </a:t>
            </a:r>
            <a:r>
              <a:rPr dirty="0"/>
              <a:t>иначе</a:t>
            </a:r>
            <a:r>
              <a:rPr spc="-240" dirty="0"/>
              <a:t> </a:t>
            </a:r>
            <a:r>
              <a:rPr dirty="0"/>
              <a:t>технические</a:t>
            </a:r>
            <a:r>
              <a:rPr spc="-229" dirty="0"/>
              <a:t> </a:t>
            </a:r>
            <a:r>
              <a:rPr dirty="0"/>
              <a:t>мелочи</a:t>
            </a:r>
            <a:r>
              <a:rPr spc="-220" dirty="0"/>
              <a:t> </a:t>
            </a:r>
            <a:r>
              <a:rPr spc="-10" dirty="0"/>
              <a:t>станут </a:t>
            </a:r>
            <a:r>
              <a:rPr dirty="0"/>
              <a:t>препятствием</a:t>
            </a:r>
            <a:r>
              <a:rPr spc="-254" dirty="0"/>
              <a:t> </a:t>
            </a:r>
            <a:r>
              <a:rPr dirty="0"/>
              <a:t>для</a:t>
            </a:r>
            <a:r>
              <a:rPr spc="-275" dirty="0"/>
              <a:t> </a:t>
            </a:r>
            <a:r>
              <a:rPr dirty="0"/>
              <a:t>выполнения</a:t>
            </a:r>
            <a:r>
              <a:rPr spc="-229" dirty="0"/>
              <a:t> </a:t>
            </a:r>
            <a:r>
              <a:rPr spc="-10" dirty="0"/>
              <a:t>заданий.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57604" y="7085329"/>
            <a:ext cx="17049115" cy="24796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Также</a:t>
            </a:r>
            <a:r>
              <a:rPr sz="3200" spc="-8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предполагается,</a:t>
            </a:r>
            <a:r>
              <a:rPr sz="3200" spc="-7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что</a:t>
            </a:r>
            <a:r>
              <a:rPr sz="3200" spc="-8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в</a:t>
            </a:r>
            <a:r>
              <a:rPr sz="3200" spc="-8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2026</a:t>
            </a:r>
            <a:r>
              <a:rPr sz="3200" spc="-6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году</a:t>
            </a:r>
            <a:r>
              <a:rPr sz="3200" spc="-7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всё</a:t>
            </a:r>
            <a:r>
              <a:rPr sz="3200" spc="-9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больше</a:t>
            </a:r>
            <a:r>
              <a:rPr sz="3200" spc="-6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ВУЗов</a:t>
            </a:r>
            <a:r>
              <a:rPr sz="3200" spc="-9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будут</a:t>
            </a:r>
            <a:r>
              <a:rPr sz="3200" spc="-6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требовать</a:t>
            </a:r>
            <a:r>
              <a:rPr sz="3200" spc="-6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Lucida Sans Unicode"/>
                <a:cs typeface="Lucida Sans Unicode"/>
              </a:rPr>
              <a:t>четыре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экзамена</a:t>
            </a:r>
            <a:r>
              <a:rPr sz="3200" spc="-7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для</a:t>
            </a:r>
            <a:r>
              <a:rPr sz="3200" spc="-6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поступления.</a:t>
            </a:r>
            <a:r>
              <a:rPr sz="3200" spc="-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Особенно</a:t>
            </a:r>
            <a:r>
              <a:rPr sz="3200" spc="-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это</a:t>
            </a:r>
            <a:r>
              <a:rPr sz="3200" spc="-6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распространено</a:t>
            </a:r>
            <a:r>
              <a:rPr sz="3200" spc="-5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для</a:t>
            </a:r>
            <a:r>
              <a:rPr sz="32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инженерных</a:t>
            </a:r>
            <a:r>
              <a:rPr sz="3200" spc="-5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spc="-50" dirty="0">
                <a:solidFill>
                  <a:srgbClr val="78300A"/>
                </a:solidFill>
                <a:latin typeface="Lucida Sans Unicode"/>
                <a:cs typeface="Lucida Sans Unicode"/>
              </a:rPr>
              <a:t>и </a:t>
            </a:r>
            <a:r>
              <a:rPr sz="3200" spc="-10" dirty="0">
                <a:solidFill>
                  <a:srgbClr val="78300A"/>
                </a:solidFill>
                <a:latin typeface="Lucida Sans Unicode"/>
                <a:cs typeface="Lucida Sans Unicode"/>
              </a:rPr>
              <a:t>технических</a:t>
            </a:r>
            <a:r>
              <a:rPr sz="32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специальностей.</a:t>
            </a:r>
            <a:r>
              <a:rPr sz="3200" spc="-6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Это</a:t>
            </a:r>
            <a:r>
              <a:rPr sz="3200" spc="-5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повышает</a:t>
            </a:r>
            <a:r>
              <a:rPr sz="32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важность</a:t>
            </a:r>
            <a:r>
              <a:rPr sz="3200" spc="-7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качественной</a:t>
            </a:r>
            <a:r>
              <a:rPr sz="3200" spc="-6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и</a:t>
            </a:r>
            <a:r>
              <a:rPr sz="3200" spc="-9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Lucida Sans Unicode"/>
                <a:cs typeface="Lucida Sans Unicode"/>
              </a:rPr>
              <a:t>заранее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спланированной</a:t>
            </a:r>
            <a:r>
              <a:rPr sz="3200" spc="-11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подготовки,</a:t>
            </a:r>
            <a:r>
              <a:rPr sz="3200" spc="-6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чтобы</a:t>
            </a:r>
            <a:r>
              <a:rPr sz="3200" spc="-5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успеть</a:t>
            </a:r>
            <a:r>
              <a:rPr sz="3200" spc="-5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усвоить</a:t>
            </a:r>
            <a:r>
              <a:rPr sz="3200" spc="-7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материал</a:t>
            </a:r>
            <a:r>
              <a:rPr sz="3200" spc="-5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из</a:t>
            </a:r>
            <a:r>
              <a:rPr sz="3200" spc="-8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разных</a:t>
            </a:r>
            <a:r>
              <a:rPr sz="3200" spc="-7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областей</a:t>
            </a:r>
            <a:r>
              <a:rPr sz="3200" spc="-6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spc="-50" dirty="0">
                <a:solidFill>
                  <a:srgbClr val="78300A"/>
                </a:solidFill>
                <a:latin typeface="Lucida Sans Unicode"/>
                <a:cs typeface="Lucida Sans Unicode"/>
              </a:rPr>
              <a:t>и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тщательно</a:t>
            </a:r>
            <a:r>
              <a:rPr sz="3200" spc="-14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закрепить</a:t>
            </a:r>
            <a:r>
              <a:rPr sz="3200" spc="-135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78300A"/>
                </a:solidFill>
                <a:latin typeface="Lucida Sans Unicode"/>
                <a:cs typeface="Lucida Sans Unicode"/>
              </a:rPr>
              <a:t>на</a:t>
            </a:r>
            <a:r>
              <a:rPr sz="3200" spc="-140" dirty="0">
                <a:solidFill>
                  <a:srgbClr val="78300A"/>
                </a:solidFill>
                <a:latin typeface="Lucida Sans Unicode"/>
                <a:cs typeface="Lucida Sans Unicode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Lucida Sans Unicode"/>
                <a:cs typeface="Lucida Sans Unicode"/>
              </a:rPr>
              <a:t>практике.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4023" y="544067"/>
            <a:ext cx="11544300" cy="7772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57604" y="1948560"/>
            <a:ext cx="14197965" cy="49212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sz="4000" dirty="0">
                <a:latin typeface="Lucida Sans Unicode"/>
                <a:cs typeface="Lucida Sans Unicode"/>
              </a:rPr>
              <a:t>АНГЛИЙСКИЙ</a:t>
            </a:r>
            <a:r>
              <a:rPr sz="4000" spc="-6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язык</a:t>
            </a:r>
            <a:r>
              <a:rPr sz="4000" spc="-70" dirty="0">
                <a:latin typeface="Lucida Sans Unicode"/>
                <a:cs typeface="Lucida Sans Unicode"/>
              </a:rPr>
              <a:t>  </a:t>
            </a:r>
            <a:r>
              <a:rPr sz="4000" dirty="0">
                <a:latin typeface="Lucida Sans Unicode"/>
                <a:cs typeface="Lucida Sans Unicode"/>
              </a:rPr>
              <a:t>в</a:t>
            </a:r>
            <a:r>
              <a:rPr sz="4000" spc="-6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этом</a:t>
            </a:r>
            <a:r>
              <a:rPr sz="4000" spc="-6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году</a:t>
            </a:r>
            <a:r>
              <a:rPr sz="4000" spc="-4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может</a:t>
            </a:r>
            <a:r>
              <a:rPr sz="4000" spc="-6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заменить</a:t>
            </a:r>
            <a:r>
              <a:rPr sz="4000" spc="-60" dirty="0">
                <a:latin typeface="Lucida Sans Unicode"/>
                <a:cs typeface="Lucida Sans Unicode"/>
              </a:rPr>
              <a:t> </a:t>
            </a:r>
            <a:r>
              <a:rPr sz="4000" spc="-25" dirty="0">
                <a:latin typeface="Lucida Sans Unicode"/>
                <a:cs typeface="Lucida Sans Unicode"/>
              </a:rPr>
              <a:t>для </a:t>
            </a:r>
            <a:r>
              <a:rPr sz="4000" dirty="0">
                <a:latin typeface="Lucida Sans Unicode"/>
                <a:cs typeface="Lucida Sans Unicode"/>
              </a:rPr>
              <a:t>поступления</a:t>
            </a:r>
            <a:r>
              <a:rPr sz="4000" spc="-10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экзамен</a:t>
            </a:r>
            <a:r>
              <a:rPr sz="4000" spc="-8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по</a:t>
            </a:r>
            <a:r>
              <a:rPr sz="4000" spc="-9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обществознанию</a:t>
            </a:r>
            <a:r>
              <a:rPr sz="4000" spc="-6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или</a:t>
            </a:r>
            <a:r>
              <a:rPr sz="4000" spc="-100" dirty="0">
                <a:latin typeface="Lucida Sans Unicode"/>
                <a:cs typeface="Lucida Sans Unicode"/>
              </a:rPr>
              <a:t> </a:t>
            </a:r>
            <a:r>
              <a:rPr sz="4000" spc="-10" dirty="0">
                <a:latin typeface="Lucida Sans Unicode"/>
                <a:cs typeface="Lucida Sans Unicode"/>
              </a:rPr>
              <a:t>истории. </a:t>
            </a:r>
            <a:r>
              <a:rPr sz="4000" dirty="0">
                <a:latin typeface="Lucida Sans Unicode"/>
                <a:cs typeface="Lucida Sans Unicode"/>
              </a:rPr>
              <a:t>Важно</a:t>
            </a:r>
            <a:r>
              <a:rPr sz="4000" spc="-5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понимать,</a:t>
            </a:r>
            <a:r>
              <a:rPr sz="4000" spc="-3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что</a:t>
            </a:r>
            <a:r>
              <a:rPr sz="4000" spc="-3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ЕГЭ</a:t>
            </a:r>
            <a:r>
              <a:rPr sz="4000" spc="-6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по</a:t>
            </a:r>
            <a:r>
              <a:rPr sz="4000" spc="-3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английскому</a:t>
            </a:r>
            <a:r>
              <a:rPr sz="4000" spc="-1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языку</a:t>
            </a:r>
            <a:r>
              <a:rPr sz="4000" spc="-50" dirty="0">
                <a:latin typeface="Lucida Sans Unicode"/>
                <a:cs typeface="Lucida Sans Unicode"/>
              </a:rPr>
              <a:t> </a:t>
            </a:r>
            <a:r>
              <a:rPr sz="4000" spc="-25" dirty="0">
                <a:latin typeface="Lucida Sans Unicode"/>
                <a:cs typeface="Lucida Sans Unicode"/>
              </a:rPr>
              <a:t>не </a:t>
            </a:r>
            <a:r>
              <a:rPr sz="4000" dirty="0">
                <a:latin typeface="Lucida Sans Unicode"/>
                <a:cs typeface="Lucida Sans Unicode"/>
              </a:rPr>
              <a:t>исключают</a:t>
            </a:r>
            <a:r>
              <a:rPr sz="4000" spc="-4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из</a:t>
            </a:r>
            <a:r>
              <a:rPr sz="4000" spc="-4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предметом</a:t>
            </a:r>
            <a:r>
              <a:rPr sz="4000" spc="-4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по</a:t>
            </a:r>
            <a:r>
              <a:rPr sz="4000" spc="-4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выбору,</a:t>
            </a:r>
            <a:r>
              <a:rPr sz="4000" spc="-4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просто</a:t>
            </a:r>
            <a:r>
              <a:rPr sz="4000" spc="-40" dirty="0">
                <a:latin typeface="Lucida Sans Unicode"/>
                <a:cs typeface="Lucida Sans Unicode"/>
              </a:rPr>
              <a:t> </a:t>
            </a:r>
            <a:r>
              <a:rPr sz="4000" spc="-25" dirty="0">
                <a:latin typeface="Lucida Sans Unicode"/>
                <a:cs typeface="Lucida Sans Unicode"/>
              </a:rPr>
              <a:t>для </a:t>
            </a:r>
            <a:r>
              <a:rPr sz="4000" dirty="0">
                <a:latin typeface="Lucida Sans Unicode"/>
                <a:cs typeface="Lucida Sans Unicode"/>
              </a:rPr>
              <a:t>большинства</a:t>
            </a:r>
            <a:r>
              <a:rPr sz="4000" spc="-10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специальностей,</a:t>
            </a:r>
            <a:r>
              <a:rPr sz="4000" spc="-6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таких</a:t>
            </a:r>
            <a:r>
              <a:rPr sz="4000" spc="-10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как</a:t>
            </a:r>
            <a:r>
              <a:rPr sz="4000" spc="-9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менеджмент</a:t>
            </a:r>
            <a:r>
              <a:rPr sz="4000" spc="-95" dirty="0">
                <a:latin typeface="Lucida Sans Unicode"/>
                <a:cs typeface="Lucida Sans Unicode"/>
              </a:rPr>
              <a:t> </a:t>
            </a:r>
            <a:r>
              <a:rPr sz="4000" spc="-50" dirty="0">
                <a:latin typeface="Lucida Sans Unicode"/>
                <a:cs typeface="Lucida Sans Unicode"/>
              </a:rPr>
              <a:t>и </a:t>
            </a:r>
            <a:r>
              <a:rPr sz="4000" dirty="0">
                <a:latin typeface="Lucida Sans Unicode"/>
                <a:cs typeface="Lucida Sans Unicode"/>
              </a:rPr>
              <a:t>экономика,</a:t>
            </a:r>
            <a:r>
              <a:rPr sz="4000" spc="-13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иностранный</a:t>
            </a:r>
            <a:r>
              <a:rPr sz="4000" spc="-11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язык</a:t>
            </a:r>
            <a:r>
              <a:rPr sz="4000" spc="-12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больше</a:t>
            </a:r>
            <a:r>
              <a:rPr sz="4000" spc="-9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не</a:t>
            </a:r>
            <a:r>
              <a:rPr sz="4000" spc="-125" dirty="0">
                <a:latin typeface="Lucida Sans Unicode"/>
                <a:cs typeface="Lucida Sans Unicode"/>
              </a:rPr>
              <a:t> </a:t>
            </a:r>
            <a:r>
              <a:rPr sz="4000" spc="-10" dirty="0">
                <a:latin typeface="Lucida Sans Unicode"/>
                <a:cs typeface="Lucida Sans Unicode"/>
              </a:rPr>
              <a:t>является </a:t>
            </a:r>
            <a:r>
              <a:rPr sz="4000" dirty="0">
                <a:latin typeface="Lucida Sans Unicode"/>
                <a:cs typeface="Lucida Sans Unicode"/>
              </a:rPr>
              <a:t>обязательным</a:t>
            </a:r>
            <a:r>
              <a:rPr sz="4000" spc="-12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вступительным</a:t>
            </a:r>
            <a:r>
              <a:rPr sz="4000" spc="-13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испытанием</a:t>
            </a:r>
            <a:r>
              <a:rPr sz="4000" spc="-135" dirty="0">
                <a:latin typeface="Lucida Sans Unicode"/>
                <a:cs typeface="Lucida Sans Unicode"/>
              </a:rPr>
              <a:t> </a:t>
            </a:r>
            <a:r>
              <a:rPr sz="4000" spc="-10" dirty="0">
                <a:latin typeface="Lucida Sans Unicode"/>
                <a:cs typeface="Lucida Sans Unicode"/>
              </a:rPr>
              <a:t>(уточнять </a:t>
            </a:r>
            <a:r>
              <a:rPr sz="4000" dirty="0">
                <a:latin typeface="Lucida Sans Unicode"/>
                <a:cs typeface="Lucida Sans Unicode"/>
              </a:rPr>
              <a:t>правила</a:t>
            </a:r>
            <a:r>
              <a:rPr sz="4000" spc="-10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приёма</a:t>
            </a:r>
            <a:r>
              <a:rPr sz="4000" spc="-11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в</a:t>
            </a:r>
            <a:r>
              <a:rPr sz="4000" spc="-10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каждом</a:t>
            </a:r>
            <a:r>
              <a:rPr sz="4000" spc="-7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конкретном</a:t>
            </a:r>
            <a:r>
              <a:rPr sz="4000" spc="-95" dirty="0">
                <a:latin typeface="Lucida Sans Unicode"/>
                <a:cs typeface="Lucida Sans Unicode"/>
              </a:rPr>
              <a:t> </a:t>
            </a:r>
            <a:r>
              <a:rPr sz="4000" spc="-10" dirty="0">
                <a:latin typeface="Lucida Sans Unicode"/>
                <a:cs typeface="Lucida Sans Unicode"/>
              </a:rPr>
              <a:t>вузе).</a:t>
            </a:r>
            <a:endParaRPr sz="4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2576" y="598931"/>
            <a:ext cx="16125443" cy="9464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1771" y="2706369"/>
            <a:ext cx="12181205" cy="636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133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78300A"/>
                </a:solidFill>
                <a:latin typeface="Microsoft Sans Serif"/>
                <a:cs typeface="Microsoft Sans Serif"/>
              </a:rPr>
              <a:t>Нагрузка</a:t>
            </a:r>
            <a:r>
              <a:rPr sz="3200" spc="-12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увеличилась.</a:t>
            </a:r>
            <a:r>
              <a:rPr sz="3200" spc="-5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Если</a:t>
            </a:r>
            <a:r>
              <a:rPr sz="3200" spc="-8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раньше</a:t>
            </a:r>
            <a:r>
              <a:rPr sz="3200" spc="-8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хватало</a:t>
            </a:r>
            <a:r>
              <a:rPr sz="3200" spc="-6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трёх</a:t>
            </a:r>
            <a:r>
              <a:rPr sz="3200" spc="-9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Microsoft Sans Serif"/>
                <a:cs typeface="Microsoft Sans Serif"/>
              </a:rPr>
              <a:t>экзаменов,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то</a:t>
            </a:r>
            <a:r>
              <a:rPr sz="3200" spc="-114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теперь</a:t>
            </a:r>
            <a:r>
              <a:rPr sz="3200" spc="-10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45" dirty="0">
                <a:solidFill>
                  <a:srgbClr val="78300A"/>
                </a:solidFill>
                <a:latin typeface="Microsoft Sans Serif"/>
                <a:cs typeface="Microsoft Sans Serif"/>
              </a:rPr>
              <a:t>может</a:t>
            </a:r>
            <a:r>
              <a:rPr sz="3200" spc="-10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понадобиться</a:t>
            </a:r>
            <a:r>
              <a:rPr sz="3200" spc="-8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все</a:t>
            </a:r>
            <a:r>
              <a:rPr sz="3200" spc="-8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Microsoft Sans Serif"/>
                <a:cs typeface="Microsoft Sans Serif"/>
              </a:rPr>
              <a:t>четыре.</a:t>
            </a:r>
            <a:endParaRPr sz="32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Задания</a:t>
            </a:r>
            <a:r>
              <a:rPr sz="3200" spc="-7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стали</a:t>
            </a:r>
            <a:r>
              <a:rPr sz="3200" spc="-5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сложнее.</a:t>
            </a:r>
            <a:r>
              <a:rPr sz="3200" spc="-6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Всё</a:t>
            </a:r>
            <a:r>
              <a:rPr sz="3200" spc="-5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меньше</a:t>
            </a:r>
            <a:r>
              <a:rPr sz="3200" spc="-5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78300A"/>
                </a:solidFill>
                <a:latin typeface="Microsoft Sans Serif"/>
                <a:cs typeface="Microsoft Sans Serif"/>
              </a:rPr>
              <a:t>«угадайки»</a:t>
            </a:r>
            <a:r>
              <a:rPr sz="3200" spc="-5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в</a:t>
            </a:r>
            <a:r>
              <a:rPr sz="3200" spc="-5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тестах</a:t>
            </a:r>
            <a:r>
              <a:rPr sz="3200" spc="-6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и</a:t>
            </a:r>
            <a:r>
              <a:rPr sz="3200" spc="-4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78300A"/>
                </a:solidFill>
                <a:latin typeface="Microsoft Sans Serif"/>
                <a:cs typeface="Microsoft Sans Serif"/>
              </a:rPr>
              <a:t>всё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больше</a:t>
            </a:r>
            <a:r>
              <a:rPr sz="3200" spc="-8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Microsoft Sans Serif"/>
                <a:cs typeface="Microsoft Sans Serif"/>
              </a:rPr>
              <a:t>аналитики,</a:t>
            </a:r>
            <a:r>
              <a:rPr sz="3200" spc="-7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Microsoft Sans Serif"/>
                <a:cs typeface="Microsoft Sans Serif"/>
              </a:rPr>
              <a:t>аргументов,</a:t>
            </a:r>
            <a:r>
              <a:rPr sz="3200" spc="-6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работы</a:t>
            </a:r>
            <a:r>
              <a:rPr sz="3200" spc="-8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с</a:t>
            </a:r>
            <a:r>
              <a:rPr sz="3200" spc="-7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78300A"/>
                </a:solidFill>
                <a:latin typeface="Microsoft Sans Serif"/>
                <a:cs typeface="Microsoft Sans Serif"/>
              </a:rPr>
              <a:t>текстами</a:t>
            </a:r>
            <a:r>
              <a:rPr sz="3200" spc="-6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и</a:t>
            </a:r>
            <a:r>
              <a:rPr sz="3200" spc="-6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Microsoft Sans Serif"/>
                <a:cs typeface="Microsoft Sans Serif"/>
              </a:rPr>
              <a:t>данными. </a:t>
            </a:r>
            <a:r>
              <a:rPr sz="3200" spc="-25" dirty="0">
                <a:solidFill>
                  <a:srgbClr val="78300A"/>
                </a:solidFill>
                <a:latin typeface="Microsoft Sans Serif"/>
                <a:cs typeface="Microsoft Sans Serif"/>
              </a:rPr>
              <a:t>Психологический</a:t>
            </a:r>
            <a:r>
              <a:rPr sz="3200" spc="-9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Microsoft Sans Serif"/>
                <a:cs typeface="Microsoft Sans Serif"/>
              </a:rPr>
              <a:t>фактор.</a:t>
            </a:r>
            <a:r>
              <a:rPr sz="3200" spc="-12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40" dirty="0">
                <a:solidFill>
                  <a:srgbClr val="78300A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3200" spc="-10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в</a:t>
            </a:r>
            <a:r>
              <a:rPr sz="3200" spc="-10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последний</a:t>
            </a:r>
            <a:r>
              <a:rPr sz="3200" spc="-8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Microsoft Sans Serif"/>
                <a:cs typeface="Microsoft Sans Serif"/>
              </a:rPr>
              <a:t>момент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приводит</a:t>
            </a:r>
            <a:r>
              <a:rPr sz="3200" spc="-14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к</a:t>
            </a:r>
            <a:r>
              <a:rPr sz="3200" spc="-12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тревоге</a:t>
            </a:r>
            <a:r>
              <a:rPr sz="3200" spc="-12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и</a:t>
            </a:r>
            <a:r>
              <a:rPr sz="3200" spc="-14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выгоранию.</a:t>
            </a:r>
            <a:r>
              <a:rPr sz="3200" spc="-12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Чем</a:t>
            </a:r>
            <a:r>
              <a:rPr sz="3200" spc="-12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раньше</a:t>
            </a:r>
            <a:r>
              <a:rPr sz="3200" spc="-13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78300A"/>
                </a:solidFill>
                <a:latin typeface="Microsoft Sans Serif"/>
                <a:cs typeface="Microsoft Sans Serif"/>
              </a:rPr>
              <a:t>ребёнок</a:t>
            </a:r>
            <a:r>
              <a:rPr sz="3200" spc="-13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Microsoft Sans Serif"/>
                <a:cs typeface="Microsoft Sans Serif"/>
              </a:rPr>
              <a:t>начинает </a:t>
            </a:r>
            <a:r>
              <a:rPr sz="3200" spc="-30" dirty="0">
                <a:solidFill>
                  <a:srgbClr val="78300A"/>
                </a:solidFill>
                <a:latin typeface="Microsoft Sans Serif"/>
                <a:cs typeface="Microsoft Sans Serif"/>
              </a:rPr>
              <a:t>заниматься,</a:t>
            </a:r>
            <a:r>
              <a:rPr sz="3200" spc="-9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тем</a:t>
            </a:r>
            <a:r>
              <a:rPr sz="3200" spc="-6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78300A"/>
                </a:solidFill>
                <a:latin typeface="Microsoft Sans Serif"/>
                <a:cs typeface="Microsoft Sans Serif"/>
              </a:rPr>
              <a:t>спокойнее</a:t>
            </a:r>
            <a:r>
              <a:rPr sz="3200" spc="-10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он</a:t>
            </a:r>
            <a:r>
              <a:rPr sz="3200" spc="-7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идёт</a:t>
            </a:r>
            <a:r>
              <a:rPr sz="3200" spc="-8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к</a:t>
            </a:r>
            <a:r>
              <a:rPr sz="3200" spc="-7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45" dirty="0">
                <a:solidFill>
                  <a:srgbClr val="78300A"/>
                </a:solidFill>
                <a:latin typeface="Microsoft Sans Serif"/>
                <a:cs typeface="Microsoft Sans Serif"/>
              </a:rPr>
              <a:t>экзаменам</a:t>
            </a:r>
            <a:r>
              <a:rPr sz="3200" spc="-10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и</a:t>
            </a:r>
            <a:r>
              <a:rPr sz="3200" spc="-7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Microsoft Sans Serif"/>
                <a:cs typeface="Microsoft Sans Serif"/>
              </a:rPr>
              <a:t>может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собраться</a:t>
            </a:r>
            <a:r>
              <a:rPr sz="3200" spc="-4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в</a:t>
            </a:r>
            <a:r>
              <a:rPr sz="3200" spc="-2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стрессовой</a:t>
            </a:r>
            <a:r>
              <a:rPr sz="3200" spc="-3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ситуации</a:t>
            </a:r>
            <a:r>
              <a:rPr sz="3200" spc="-2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Microsoft Sans Serif"/>
                <a:cs typeface="Microsoft Sans Serif"/>
              </a:rPr>
              <a:t>экзамена.</a:t>
            </a:r>
            <a:endParaRPr sz="3200">
              <a:latin typeface="Microsoft Sans Serif"/>
              <a:cs typeface="Microsoft Sans Serif"/>
            </a:endParaRPr>
          </a:p>
          <a:p>
            <a:pPr marL="12700" marR="25971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Сильная</a:t>
            </a:r>
            <a:r>
              <a:rPr sz="3200" spc="-10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78300A"/>
                </a:solidFill>
                <a:latin typeface="Microsoft Sans Serif"/>
                <a:cs typeface="Microsoft Sans Serif"/>
              </a:rPr>
              <a:t>конкуренция.</a:t>
            </a:r>
            <a:r>
              <a:rPr sz="3200" spc="-8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На</a:t>
            </a:r>
            <a:r>
              <a:rPr sz="3200" spc="-11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78300A"/>
                </a:solidFill>
                <a:latin typeface="Microsoft Sans Serif"/>
                <a:cs typeface="Microsoft Sans Serif"/>
              </a:rPr>
              <a:t>бюджетные</a:t>
            </a:r>
            <a:r>
              <a:rPr sz="3200" spc="-9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места</a:t>
            </a:r>
            <a:r>
              <a:rPr sz="3200" spc="-7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Microsoft Sans Serif"/>
                <a:cs typeface="Microsoft Sans Serif"/>
              </a:rPr>
              <a:t>всегда претендентов</a:t>
            </a:r>
            <a:r>
              <a:rPr sz="3200" spc="-10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больше,</a:t>
            </a:r>
            <a:r>
              <a:rPr sz="3200" spc="-8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чем</a:t>
            </a:r>
            <a:r>
              <a:rPr sz="3200" spc="-9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65" dirty="0">
                <a:solidFill>
                  <a:srgbClr val="78300A"/>
                </a:solidFill>
                <a:latin typeface="Microsoft Sans Serif"/>
                <a:cs typeface="Microsoft Sans Serif"/>
              </a:rPr>
              <a:t>мест.</a:t>
            </a:r>
            <a:r>
              <a:rPr sz="3200" spc="-8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Баллы</a:t>
            </a:r>
            <a:r>
              <a:rPr sz="3200" spc="-8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решают</a:t>
            </a:r>
            <a:r>
              <a:rPr sz="3200" spc="-8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всё</a:t>
            </a:r>
            <a:r>
              <a:rPr sz="3200" spc="-8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(даже</a:t>
            </a:r>
            <a:r>
              <a:rPr sz="3200" spc="-9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50" dirty="0">
                <a:solidFill>
                  <a:srgbClr val="78300A"/>
                </a:solidFill>
                <a:latin typeface="Microsoft Sans Serif"/>
                <a:cs typeface="Microsoft Sans Serif"/>
              </a:rPr>
              <a:t>1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балл</a:t>
            </a:r>
            <a:r>
              <a:rPr sz="3200" spc="-6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или</a:t>
            </a:r>
            <a:r>
              <a:rPr sz="3200" spc="-4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десятые</a:t>
            </a:r>
            <a:r>
              <a:rPr sz="3200" spc="-4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доли</a:t>
            </a:r>
            <a:r>
              <a:rPr sz="3200" spc="-4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в</a:t>
            </a:r>
            <a:r>
              <a:rPr sz="3200" spc="-4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среднем</a:t>
            </a:r>
            <a:r>
              <a:rPr sz="3200" spc="-3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балле</a:t>
            </a:r>
            <a:r>
              <a:rPr sz="3200" spc="-3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Microsoft Sans Serif"/>
                <a:cs typeface="Microsoft Sans Serif"/>
              </a:rPr>
              <a:t>аттестата),</a:t>
            </a:r>
            <a:r>
              <a:rPr sz="3200" spc="-2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а</a:t>
            </a:r>
            <a:r>
              <a:rPr sz="3200" spc="-4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Microsoft Sans Serif"/>
                <a:cs typeface="Microsoft Sans Serif"/>
              </a:rPr>
              <a:t>значит,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нужно</a:t>
            </a:r>
            <a:r>
              <a:rPr sz="3200" spc="-14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стремиться</a:t>
            </a:r>
            <a:r>
              <a:rPr sz="3200" spc="-10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к</a:t>
            </a:r>
            <a:r>
              <a:rPr sz="3200" spc="-12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78300A"/>
                </a:solidFill>
                <a:latin typeface="Microsoft Sans Serif"/>
                <a:cs typeface="Microsoft Sans Serif"/>
              </a:rPr>
              <a:t>максимально</a:t>
            </a:r>
            <a:r>
              <a:rPr sz="3200" spc="-125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40" dirty="0">
                <a:solidFill>
                  <a:srgbClr val="78300A"/>
                </a:solidFill>
                <a:latin typeface="Microsoft Sans Serif"/>
                <a:cs typeface="Microsoft Sans Serif"/>
              </a:rPr>
              <a:t>возможному</a:t>
            </a:r>
            <a:r>
              <a:rPr sz="3200" spc="-114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85" dirty="0">
                <a:solidFill>
                  <a:srgbClr val="78300A"/>
                </a:solidFill>
                <a:latin typeface="Microsoft Sans Serif"/>
                <a:cs typeface="Microsoft Sans Serif"/>
              </a:rPr>
              <a:t>результату,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а</a:t>
            </a:r>
            <a:r>
              <a:rPr sz="3200" spc="-110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25" dirty="0">
                <a:solidFill>
                  <a:srgbClr val="78300A"/>
                </a:solidFill>
                <a:latin typeface="Microsoft Sans Serif"/>
                <a:cs typeface="Microsoft Sans Serif"/>
              </a:rPr>
              <a:t>не </a:t>
            </a:r>
            <a:r>
              <a:rPr sz="3200" dirty="0">
                <a:solidFill>
                  <a:srgbClr val="78300A"/>
                </a:solidFill>
                <a:latin typeface="Microsoft Sans Serif"/>
                <a:cs typeface="Microsoft Sans Serif"/>
              </a:rPr>
              <a:t>просто</a:t>
            </a:r>
            <a:r>
              <a:rPr sz="3200" spc="-114" dirty="0">
                <a:solidFill>
                  <a:srgbClr val="78300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78300A"/>
                </a:solidFill>
                <a:latin typeface="Microsoft Sans Serif"/>
                <a:cs typeface="Microsoft Sans Serif"/>
              </a:rPr>
              <a:t>сдать.</a:t>
            </a:r>
            <a:endParaRPr sz="3200">
              <a:latin typeface="Microsoft Sans Serif"/>
              <a:cs typeface="Microsoft Sans Serif"/>
            </a:endParaRPr>
          </a:p>
        </p:txBody>
      </p:sp>
      <p:pic>
        <p:nvPicPr>
          <p:cNvPr id="4" name="object 4" descr="📌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2225" y="3436873"/>
            <a:ext cx="152400" cy="152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2359" y="544067"/>
            <a:ext cx="8613648" cy="34198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07995" y="4185983"/>
            <a:ext cx="16806545" cy="38023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360805" indent="680720">
              <a:lnSpc>
                <a:spcPct val="100000"/>
              </a:lnSpc>
              <a:spcBef>
                <a:spcPts val="110"/>
              </a:spcBef>
            </a:pP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Итоговое</a:t>
            </a:r>
            <a:r>
              <a:rPr sz="4950" b="1" spc="-1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сочинение</a:t>
            </a:r>
            <a:r>
              <a:rPr sz="4950" b="1" spc="-1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(изложение)</a:t>
            </a:r>
            <a:r>
              <a:rPr sz="4950" b="1" spc="-1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как</a:t>
            </a:r>
            <a:r>
              <a:rPr sz="4950" spc="-1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условие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допуска</a:t>
            </a:r>
            <a:r>
              <a:rPr sz="4950" spc="-1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к</a:t>
            </a:r>
            <a:r>
              <a:rPr sz="4950" spc="-11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государственной</a:t>
            </a:r>
            <a:r>
              <a:rPr sz="4950" spc="-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итоговой</a:t>
            </a:r>
            <a:r>
              <a:rPr sz="4950" spc="-1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аттестации</a:t>
            </a:r>
            <a:r>
              <a:rPr sz="4950" spc="-1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25" dirty="0">
                <a:solidFill>
                  <a:srgbClr val="5E0C0E"/>
                </a:solidFill>
                <a:latin typeface="Tahoma"/>
                <a:cs typeface="Tahoma"/>
              </a:rPr>
              <a:t>по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образовательным</a:t>
            </a:r>
            <a:r>
              <a:rPr sz="4950" spc="-1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программам</a:t>
            </a:r>
            <a:r>
              <a:rPr sz="4950" spc="-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среднего</a:t>
            </a:r>
            <a:r>
              <a:rPr sz="4950" spc="-20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общего</a:t>
            </a:r>
            <a:endParaRPr sz="4950">
              <a:latin typeface="Tahoma"/>
              <a:cs typeface="Tahoma"/>
            </a:endParaRPr>
          </a:p>
          <a:p>
            <a:pPr marL="12700" marR="5080">
              <a:lnSpc>
                <a:spcPts val="5900"/>
              </a:lnSpc>
              <a:spcBef>
                <a:spcPts val="209"/>
              </a:spcBef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образования</a:t>
            </a:r>
            <a:r>
              <a:rPr sz="4950" spc="-1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(далее</a:t>
            </a:r>
            <a:r>
              <a:rPr sz="4950" spc="-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–</a:t>
            </a:r>
            <a:r>
              <a:rPr sz="4950" spc="-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ГИА)</a:t>
            </a:r>
            <a:r>
              <a:rPr sz="4950" spc="-9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проводится</a:t>
            </a:r>
            <a:r>
              <a:rPr sz="4950" spc="-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для</a:t>
            </a:r>
            <a:r>
              <a:rPr sz="4950" spc="-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обучающихся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XI</a:t>
            </a:r>
            <a:r>
              <a:rPr sz="4950" spc="-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(XII)</a:t>
            </a:r>
            <a:r>
              <a:rPr sz="4950" spc="-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классов.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523" y="278383"/>
            <a:ext cx="3655822" cy="36558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1788" y="841247"/>
            <a:ext cx="8609075" cy="8092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9450" y="2579115"/>
            <a:ext cx="16652875" cy="3810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4825" indent="-497205">
              <a:lnSpc>
                <a:spcPct val="100000"/>
              </a:lnSpc>
              <a:spcBef>
                <a:spcPts val="110"/>
              </a:spcBef>
              <a:buSzPct val="97979"/>
              <a:buFont typeface="Wingdings"/>
              <a:buChar char=""/>
              <a:tabLst>
                <a:tab pos="504825" algn="l"/>
              </a:tabLst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Итоговое</a:t>
            </a:r>
            <a:r>
              <a:rPr sz="4950" spc="-1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сочинение</a:t>
            </a:r>
            <a:r>
              <a:rPr sz="4950" spc="-1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(изложение)</a:t>
            </a:r>
            <a:r>
              <a:rPr sz="4950" spc="-1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проводится</a:t>
            </a:r>
            <a:r>
              <a:rPr sz="4950" spc="-1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в</a:t>
            </a:r>
            <a:r>
              <a:rPr sz="4950" spc="-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20" dirty="0">
                <a:solidFill>
                  <a:srgbClr val="5E0C0E"/>
                </a:solidFill>
                <a:latin typeface="Tahoma"/>
                <a:cs typeface="Tahoma"/>
              </a:rPr>
              <a:t>школе</a:t>
            </a:r>
            <a:endParaRPr sz="4950">
              <a:latin typeface="Tahoma"/>
              <a:cs typeface="Tahoma"/>
            </a:endParaRPr>
          </a:p>
          <a:p>
            <a:pPr marL="485140" marR="5080" indent="-480059">
              <a:lnSpc>
                <a:spcPts val="6020"/>
              </a:lnSpc>
              <a:spcBef>
                <a:spcPts val="135"/>
              </a:spcBef>
              <a:buSzPct val="97979"/>
              <a:buFont typeface="Wingdings"/>
              <a:buChar char=""/>
              <a:tabLst>
                <a:tab pos="485140" algn="l"/>
                <a:tab pos="502284" algn="l"/>
              </a:tabLst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Место</a:t>
            </a:r>
            <a:r>
              <a:rPr sz="4950" spc="-1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проведения</a:t>
            </a:r>
            <a:r>
              <a:rPr sz="4950" spc="-1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оборудуется</a:t>
            </a:r>
            <a:r>
              <a:rPr sz="4950" spc="-1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стационарными</a:t>
            </a:r>
            <a:r>
              <a:rPr sz="4950" spc="-10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4950" spc="-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(или)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переносными</a:t>
            </a:r>
            <a:r>
              <a:rPr sz="4950" spc="-2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металлоискателями,</a:t>
            </a:r>
            <a:r>
              <a:rPr sz="4950" spc="-2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средствами</a:t>
            </a:r>
            <a:endParaRPr sz="4950">
              <a:latin typeface="Tahoma"/>
              <a:cs typeface="Tahoma"/>
            </a:endParaRPr>
          </a:p>
          <a:p>
            <a:pPr marL="485140">
              <a:lnSpc>
                <a:spcPts val="5730"/>
              </a:lnSpc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видеонаблюдения,</a:t>
            </a:r>
            <a:r>
              <a:rPr sz="4950" spc="-2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средствами</a:t>
            </a:r>
            <a:r>
              <a:rPr sz="4950" spc="-18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подавления</a:t>
            </a:r>
            <a:r>
              <a:rPr sz="4950" spc="-2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сигналов</a:t>
            </a:r>
            <a:endParaRPr sz="4950">
              <a:latin typeface="Tahoma"/>
              <a:cs typeface="Tahoma"/>
            </a:endParaRPr>
          </a:p>
          <a:p>
            <a:pPr marL="485140">
              <a:lnSpc>
                <a:spcPct val="100000"/>
              </a:lnSpc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подвижной</a:t>
            </a:r>
            <a:r>
              <a:rPr sz="4950" spc="-1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связи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450" y="6346824"/>
            <a:ext cx="5452745" cy="781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2284" indent="-497205">
              <a:lnSpc>
                <a:spcPct val="100000"/>
              </a:lnSpc>
              <a:spcBef>
                <a:spcPts val="110"/>
              </a:spcBef>
              <a:buSzPct val="97979"/>
              <a:buFont typeface="Wingdings"/>
              <a:buChar char=""/>
              <a:tabLst>
                <a:tab pos="502284" algn="l"/>
              </a:tabLst>
            </a:pP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Начало</a:t>
            </a:r>
            <a:r>
              <a:rPr sz="4950" b="1" spc="-2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в</a:t>
            </a:r>
            <a:r>
              <a:rPr sz="4950" b="1" spc="-1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spc="-10" dirty="0">
                <a:solidFill>
                  <a:srgbClr val="5E0C0E"/>
                </a:solidFill>
                <a:latin typeface="Tahoma"/>
                <a:cs typeface="Tahoma"/>
              </a:rPr>
              <a:t>10.00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23099" y="442177"/>
            <a:ext cx="3153727" cy="18734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759" y="325500"/>
            <a:ext cx="3745229" cy="24927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64806" y="6690105"/>
            <a:ext cx="1211202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A2171E"/>
                </a:solidFill>
                <a:latin typeface="Arial"/>
                <a:cs typeface="Arial"/>
              </a:rPr>
              <a:t>Сроки</a:t>
            </a:r>
            <a:r>
              <a:rPr sz="3600" b="1" spc="95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A2171E"/>
                </a:solidFill>
                <a:latin typeface="Arial"/>
                <a:cs typeface="Arial"/>
              </a:rPr>
              <a:t>проведения</a:t>
            </a:r>
            <a:r>
              <a:rPr sz="3600" b="1" spc="95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A2171E"/>
                </a:solidFill>
                <a:latin typeface="Arial"/>
                <a:cs typeface="Arial"/>
              </a:rPr>
              <a:t>итогового</a:t>
            </a:r>
            <a:r>
              <a:rPr sz="3600" b="1" spc="100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A2171E"/>
                </a:solidFill>
                <a:latin typeface="Arial"/>
                <a:cs typeface="Arial"/>
              </a:rPr>
              <a:t>сочинения (изложения)</a:t>
            </a:r>
            <a:r>
              <a:rPr sz="3600" b="1" spc="-210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spc="-335" dirty="0">
                <a:solidFill>
                  <a:srgbClr val="A2171E"/>
                </a:solidFill>
                <a:latin typeface="Arial"/>
                <a:cs typeface="Arial"/>
              </a:rPr>
              <a:t>в</a:t>
            </a:r>
            <a:r>
              <a:rPr sz="3600" b="1" spc="85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spc="330" dirty="0">
                <a:solidFill>
                  <a:srgbClr val="A2171E"/>
                </a:solidFill>
                <a:latin typeface="Arial"/>
                <a:cs typeface="Arial"/>
              </a:rPr>
              <a:t>2025</a:t>
            </a:r>
            <a:r>
              <a:rPr sz="3600" b="1" spc="330" dirty="0">
                <a:solidFill>
                  <a:srgbClr val="A2171E"/>
                </a:solidFill>
                <a:latin typeface="Tahoma"/>
                <a:cs typeface="Tahoma"/>
              </a:rPr>
              <a:t>-</a:t>
            </a:r>
            <a:r>
              <a:rPr sz="3600" b="1" dirty="0">
                <a:solidFill>
                  <a:srgbClr val="A2171E"/>
                </a:solidFill>
                <a:latin typeface="Tahoma"/>
                <a:cs typeface="Tahoma"/>
              </a:rPr>
              <a:t>2026</a:t>
            </a:r>
            <a:r>
              <a:rPr sz="3600" b="1" spc="-165" dirty="0">
                <a:solidFill>
                  <a:srgbClr val="A2171E"/>
                </a:solidFill>
                <a:latin typeface="Tahoma"/>
                <a:cs typeface="Tahoma"/>
              </a:rPr>
              <a:t> </a:t>
            </a:r>
            <a:r>
              <a:rPr sz="3600" b="1" spc="-10" dirty="0">
                <a:solidFill>
                  <a:srgbClr val="A2171E"/>
                </a:solidFill>
                <a:latin typeface="Arial"/>
                <a:cs typeface="Arial"/>
              </a:rPr>
              <a:t>учебном</a:t>
            </a:r>
            <a:r>
              <a:rPr sz="3600" b="1" spc="-90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spc="55" dirty="0">
                <a:solidFill>
                  <a:srgbClr val="A2171E"/>
                </a:solidFill>
                <a:latin typeface="Arial"/>
                <a:cs typeface="Arial"/>
              </a:rPr>
              <a:t>году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Итоговое</a:t>
            </a:r>
            <a:r>
              <a:rPr sz="3600" spc="-7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сочинение</a:t>
            </a:r>
            <a:r>
              <a:rPr sz="3600" spc="-70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(изложение)</a:t>
            </a:r>
            <a:r>
              <a:rPr sz="3600" spc="-6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в</a:t>
            </a:r>
            <a:r>
              <a:rPr sz="3600" spc="-4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spc="-10" dirty="0">
                <a:solidFill>
                  <a:srgbClr val="A2171E"/>
                </a:solidFill>
                <a:latin typeface="Lucida Sans Unicode"/>
                <a:cs typeface="Lucida Sans Unicode"/>
              </a:rPr>
              <a:t>2025-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2026</a:t>
            </a:r>
            <a:r>
              <a:rPr sz="3600" spc="-7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учебном</a:t>
            </a:r>
            <a:r>
              <a:rPr sz="3600" spc="-4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году</a:t>
            </a:r>
            <a:r>
              <a:rPr sz="3600" spc="-3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планируется</a:t>
            </a:r>
            <a:r>
              <a:rPr sz="3600" spc="-6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проводить</a:t>
            </a:r>
            <a:r>
              <a:rPr sz="3600" spc="-3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spc="-50" dirty="0">
                <a:solidFill>
                  <a:srgbClr val="A2171E"/>
                </a:solidFill>
                <a:latin typeface="Lucida Sans Unicode"/>
                <a:cs typeface="Lucida Sans Unicode"/>
              </a:rPr>
              <a:t>в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соответствии</a:t>
            </a:r>
            <a:r>
              <a:rPr sz="3600" spc="-90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с</a:t>
            </a:r>
            <a:r>
              <a:rPr sz="3600" spc="-50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Порядком</a:t>
            </a:r>
            <a:r>
              <a:rPr sz="3600" spc="-6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проведения</a:t>
            </a:r>
            <a:r>
              <a:rPr sz="3600" spc="-7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spc="-20" dirty="0">
                <a:solidFill>
                  <a:srgbClr val="A2171E"/>
                </a:solidFill>
                <a:latin typeface="Lucida Sans Unicode"/>
                <a:cs typeface="Lucida Sans Unicode"/>
              </a:rPr>
              <a:t>ГИА: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Основной</a:t>
            </a:r>
            <a:r>
              <a:rPr sz="3600" spc="-6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день</a:t>
            </a:r>
            <a:r>
              <a:rPr sz="3600" spc="-3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—</a:t>
            </a:r>
            <a:r>
              <a:rPr sz="3600" spc="-2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b="1" spc="260" dirty="0">
                <a:solidFill>
                  <a:srgbClr val="A2171E"/>
                </a:solidFill>
                <a:latin typeface="Arial"/>
                <a:cs typeface="Arial"/>
              </a:rPr>
              <a:t>3</a:t>
            </a:r>
            <a:r>
              <a:rPr sz="3600" b="1" spc="105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A2171E"/>
                </a:solidFill>
                <a:latin typeface="Arial"/>
                <a:cs typeface="Arial"/>
              </a:rPr>
              <a:t>декабря</a:t>
            </a:r>
            <a:r>
              <a:rPr sz="3600" b="1" spc="15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spc="275" dirty="0">
                <a:solidFill>
                  <a:srgbClr val="A2171E"/>
                </a:solidFill>
                <a:latin typeface="Arial"/>
                <a:cs typeface="Arial"/>
              </a:rPr>
              <a:t>2025</a:t>
            </a:r>
            <a:r>
              <a:rPr sz="3600" b="1" spc="35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spc="85" dirty="0">
                <a:solidFill>
                  <a:srgbClr val="A2171E"/>
                </a:solidFill>
                <a:latin typeface="Arial"/>
                <a:cs typeface="Arial"/>
              </a:rPr>
              <a:t>года.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Резервные</a:t>
            </a:r>
            <a:r>
              <a:rPr sz="3600" spc="-3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дни</a:t>
            </a:r>
            <a:r>
              <a:rPr sz="3600" spc="-3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A2171E"/>
                </a:solidFill>
                <a:latin typeface="Lucida Sans Unicode"/>
                <a:cs typeface="Lucida Sans Unicode"/>
              </a:rPr>
              <a:t>—</a:t>
            </a:r>
            <a:r>
              <a:rPr sz="3600" spc="-25" dirty="0">
                <a:solidFill>
                  <a:srgbClr val="A2171E"/>
                </a:solidFill>
                <a:latin typeface="Lucida Sans Unicode"/>
                <a:cs typeface="Lucida Sans Unicode"/>
              </a:rPr>
              <a:t> </a:t>
            </a:r>
            <a:r>
              <a:rPr sz="3600" b="1" spc="260" dirty="0">
                <a:solidFill>
                  <a:srgbClr val="A2171E"/>
                </a:solidFill>
                <a:latin typeface="Arial"/>
                <a:cs typeface="Arial"/>
              </a:rPr>
              <a:t>4</a:t>
            </a:r>
            <a:r>
              <a:rPr sz="3600" b="1" spc="95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spc="-110" dirty="0">
                <a:solidFill>
                  <a:srgbClr val="A2171E"/>
                </a:solidFill>
                <a:latin typeface="Arial"/>
                <a:cs typeface="Arial"/>
              </a:rPr>
              <a:t>февраля</a:t>
            </a:r>
            <a:r>
              <a:rPr sz="3600" b="1" spc="35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spc="275" dirty="0">
                <a:solidFill>
                  <a:srgbClr val="A2171E"/>
                </a:solidFill>
                <a:latin typeface="Arial"/>
                <a:cs typeface="Arial"/>
              </a:rPr>
              <a:t>2026</a:t>
            </a:r>
            <a:r>
              <a:rPr sz="3600" b="1" spc="35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spc="100" dirty="0">
                <a:solidFill>
                  <a:srgbClr val="A2171E"/>
                </a:solidFill>
                <a:latin typeface="Arial"/>
                <a:cs typeface="Arial"/>
              </a:rPr>
              <a:t>года</a:t>
            </a:r>
            <a:r>
              <a:rPr sz="3600" b="1" spc="25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A2171E"/>
                </a:solidFill>
                <a:latin typeface="Arial"/>
                <a:cs typeface="Arial"/>
              </a:rPr>
              <a:t>и</a:t>
            </a:r>
            <a:r>
              <a:rPr sz="3600" b="1" spc="110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spc="210" dirty="0">
                <a:solidFill>
                  <a:srgbClr val="A2171E"/>
                </a:solidFill>
                <a:latin typeface="Arial"/>
                <a:cs typeface="Arial"/>
              </a:rPr>
              <a:t>8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A2171E"/>
                </a:solidFill>
                <a:latin typeface="Arial"/>
                <a:cs typeface="Arial"/>
              </a:rPr>
              <a:t>апреля</a:t>
            </a:r>
            <a:r>
              <a:rPr sz="3600" b="1" spc="-85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spc="270" dirty="0">
                <a:solidFill>
                  <a:srgbClr val="A2171E"/>
                </a:solidFill>
                <a:latin typeface="Arial"/>
                <a:cs typeface="Arial"/>
              </a:rPr>
              <a:t>2026</a:t>
            </a:r>
            <a:r>
              <a:rPr sz="3600" b="1" spc="-85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3600" b="1" spc="95" dirty="0">
                <a:solidFill>
                  <a:srgbClr val="A2171E"/>
                </a:solidFill>
                <a:latin typeface="Arial"/>
                <a:cs typeface="Arial"/>
              </a:rPr>
              <a:t>года.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4711" y="114047"/>
            <a:ext cx="17359884" cy="17745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575" y="2379471"/>
            <a:ext cx="1965997" cy="197370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64349" y="2168341"/>
            <a:ext cx="13423900" cy="1845945"/>
            <a:chOff x="4264349" y="2168341"/>
            <a:chExt cx="13423900" cy="1845945"/>
          </a:xfrm>
        </p:grpSpPr>
        <p:sp>
          <p:nvSpPr>
            <p:cNvPr id="5" name="object 5"/>
            <p:cNvSpPr/>
            <p:nvPr/>
          </p:nvSpPr>
          <p:spPr>
            <a:xfrm>
              <a:off x="4274819" y="2178811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13402691" y="0"/>
                  </a:moveTo>
                  <a:lnTo>
                    <a:pt x="0" y="0"/>
                  </a:lnTo>
                  <a:lnTo>
                    <a:pt x="0" y="1350518"/>
                  </a:lnTo>
                  <a:lnTo>
                    <a:pt x="13402691" y="1350518"/>
                  </a:lnTo>
                  <a:lnTo>
                    <a:pt x="13402691" y="0"/>
                  </a:lnTo>
                  <a:close/>
                </a:path>
              </a:pathLst>
            </a:custGeom>
            <a:solidFill>
              <a:srgbClr val="F8C97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74819" y="2178811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0" y="1350518"/>
                  </a:moveTo>
                  <a:lnTo>
                    <a:pt x="13402691" y="1350518"/>
                  </a:lnTo>
                  <a:lnTo>
                    <a:pt x="13402691" y="0"/>
                  </a:lnTo>
                  <a:lnTo>
                    <a:pt x="0" y="0"/>
                  </a:lnTo>
                  <a:lnTo>
                    <a:pt x="0" y="1350518"/>
                  </a:lnTo>
                  <a:close/>
                </a:path>
              </a:pathLst>
            </a:custGeom>
            <a:ln w="20941">
              <a:solidFill>
                <a:srgbClr val="9F09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44998" y="2421889"/>
              <a:ext cx="9382125" cy="1582420"/>
            </a:xfrm>
            <a:custGeom>
              <a:avLst/>
              <a:gdLst/>
              <a:ahLst/>
              <a:cxnLst/>
              <a:rect l="l" t="t" r="r" b="b"/>
              <a:pathLst>
                <a:path w="9382125" h="1582420">
                  <a:moveTo>
                    <a:pt x="9118218" y="0"/>
                  </a:moveTo>
                  <a:lnTo>
                    <a:pt x="263651" y="0"/>
                  </a:lnTo>
                  <a:lnTo>
                    <a:pt x="216280" y="4318"/>
                  </a:lnTo>
                  <a:lnTo>
                    <a:pt x="171576" y="16509"/>
                  </a:lnTo>
                  <a:lnTo>
                    <a:pt x="130555" y="36068"/>
                  </a:lnTo>
                  <a:lnTo>
                    <a:pt x="93725" y="61975"/>
                  </a:lnTo>
                  <a:lnTo>
                    <a:pt x="61975" y="93852"/>
                  </a:lnTo>
                  <a:lnTo>
                    <a:pt x="35940" y="130555"/>
                  </a:lnTo>
                  <a:lnTo>
                    <a:pt x="16510" y="171703"/>
                  </a:lnTo>
                  <a:lnTo>
                    <a:pt x="4190" y="216280"/>
                  </a:lnTo>
                  <a:lnTo>
                    <a:pt x="0" y="263651"/>
                  </a:lnTo>
                  <a:lnTo>
                    <a:pt x="0" y="1318259"/>
                  </a:lnTo>
                  <a:lnTo>
                    <a:pt x="4190" y="1365757"/>
                  </a:lnTo>
                  <a:lnTo>
                    <a:pt x="16510" y="1410334"/>
                  </a:lnTo>
                  <a:lnTo>
                    <a:pt x="35940" y="1451355"/>
                  </a:lnTo>
                  <a:lnTo>
                    <a:pt x="61975" y="1488185"/>
                  </a:lnTo>
                  <a:lnTo>
                    <a:pt x="93725" y="1519935"/>
                  </a:lnTo>
                  <a:lnTo>
                    <a:pt x="130555" y="1545971"/>
                  </a:lnTo>
                  <a:lnTo>
                    <a:pt x="171576" y="1565528"/>
                  </a:lnTo>
                  <a:lnTo>
                    <a:pt x="216280" y="1577721"/>
                  </a:lnTo>
                  <a:lnTo>
                    <a:pt x="263651" y="1581911"/>
                  </a:lnTo>
                  <a:lnTo>
                    <a:pt x="9118218" y="1581911"/>
                  </a:lnTo>
                  <a:lnTo>
                    <a:pt x="9165590" y="1577721"/>
                  </a:lnTo>
                  <a:lnTo>
                    <a:pt x="9210166" y="1565528"/>
                  </a:lnTo>
                  <a:lnTo>
                    <a:pt x="9251315" y="1545971"/>
                  </a:lnTo>
                  <a:lnTo>
                    <a:pt x="9288018" y="1519935"/>
                  </a:lnTo>
                  <a:lnTo>
                    <a:pt x="9319895" y="1488185"/>
                  </a:lnTo>
                  <a:lnTo>
                    <a:pt x="9345930" y="1451355"/>
                  </a:lnTo>
                  <a:lnTo>
                    <a:pt x="9365361" y="1410334"/>
                  </a:lnTo>
                  <a:lnTo>
                    <a:pt x="9377680" y="1365757"/>
                  </a:lnTo>
                  <a:lnTo>
                    <a:pt x="9381870" y="1318259"/>
                  </a:lnTo>
                  <a:lnTo>
                    <a:pt x="9381870" y="263651"/>
                  </a:lnTo>
                  <a:lnTo>
                    <a:pt x="9377680" y="216280"/>
                  </a:lnTo>
                  <a:lnTo>
                    <a:pt x="9365361" y="171703"/>
                  </a:lnTo>
                  <a:lnTo>
                    <a:pt x="9345930" y="130555"/>
                  </a:lnTo>
                  <a:lnTo>
                    <a:pt x="9319895" y="93852"/>
                  </a:lnTo>
                  <a:lnTo>
                    <a:pt x="9288018" y="61975"/>
                  </a:lnTo>
                  <a:lnTo>
                    <a:pt x="9251315" y="36068"/>
                  </a:lnTo>
                  <a:lnTo>
                    <a:pt x="9210166" y="16509"/>
                  </a:lnTo>
                  <a:lnTo>
                    <a:pt x="9165590" y="4318"/>
                  </a:lnTo>
                  <a:lnTo>
                    <a:pt x="9118218" y="0"/>
                  </a:lnTo>
                  <a:close/>
                </a:path>
              </a:pathLst>
            </a:custGeom>
            <a:solidFill>
              <a:srgbClr val="9F0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44998" y="2421889"/>
              <a:ext cx="9382125" cy="1582420"/>
            </a:xfrm>
            <a:custGeom>
              <a:avLst/>
              <a:gdLst/>
              <a:ahLst/>
              <a:cxnLst/>
              <a:rect l="l" t="t" r="r" b="b"/>
              <a:pathLst>
                <a:path w="9382125" h="1582420">
                  <a:moveTo>
                    <a:pt x="0" y="263651"/>
                  </a:moveTo>
                  <a:lnTo>
                    <a:pt x="4190" y="216280"/>
                  </a:lnTo>
                  <a:lnTo>
                    <a:pt x="16510" y="171703"/>
                  </a:lnTo>
                  <a:lnTo>
                    <a:pt x="35940" y="130555"/>
                  </a:lnTo>
                  <a:lnTo>
                    <a:pt x="61975" y="93852"/>
                  </a:lnTo>
                  <a:lnTo>
                    <a:pt x="93725" y="61975"/>
                  </a:lnTo>
                  <a:lnTo>
                    <a:pt x="130555" y="36068"/>
                  </a:lnTo>
                  <a:lnTo>
                    <a:pt x="171576" y="16509"/>
                  </a:lnTo>
                  <a:lnTo>
                    <a:pt x="216280" y="4318"/>
                  </a:lnTo>
                  <a:lnTo>
                    <a:pt x="263651" y="0"/>
                  </a:lnTo>
                  <a:lnTo>
                    <a:pt x="9118218" y="0"/>
                  </a:lnTo>
                  <a:lnTo>
                    <a:pt x="9165590" y="4318"/>
                  </a:lnTo>
                  <a:lnTo>
                    <a:pt x="9210166" y="16509"/>
                  </a:lnTo>
                  <a:lnTo>
                    <a:pt x="9251315" y="36068"/>
                  </a:lnTo>
                  <a:lnTo>
                    <a:pt x="9288018" y="61975"/>
                  </a:lnTo>
                  <a:lnTo>
                    <a:pt x="9319895" y="93852"/>
                  </a:lnTo>
                  <a:lnTo>
                    <a:pt x="9345930" y="130555"/>
                  </a:lnTo>
                  <a:lnTo>
                    <a:pt x="9365361" y="171703"/>
                  </a:lnTo>
                  <a:lnTo>
                    <a:pt x="9377680" y="216280"/>
                  </a:lnTo>
                  <a:lnTo>
                    <a:pt x="9381870" y="263651"/>
                  </a:lnTo>
                  <a:lnTo>
                    <a:pt x="9381870" y="1318259"/>
                  </a:lnTo>
                  <a:lnTo>
                    <a:pt x="9377680" y="1365757"/>
                  </a:lnTo>
                  <a:lnTo>
                    <a:pt x="9365361" y="1410334"/>
                  </a:lnTo>
                  <a:lnTo>
                    <a:pt x="9345930" y="1451355"/>
                  </a:lnTo>
                  <a:lnTo>
                    <a:pt x="9319895" y="1488185"/>
                  </a:lnTo>
                  <a:lnTo>
                    <a:pt x="9288018" y="1519935"/>
                  </a:lnTo>
                  <a:lnTo>
                    <a:pt x="9251315" y="1545971"/>
                  </a:lnTo>
                  <a:lnTo>
                    <a:pt x="9210166" y="1565528"/>
                  </a:lnTo>
                  <a:lnTo>
                    <a:pt x="9165590" y="1577721"/>
                  </a:lnTo>
                  <a:lnTo>
                    <a:pt x="9118218" y="1581911"/>
                  </a:lnTo>
                  <a:lnTo>
                    <a:pt x="263651" y="1581911"/>
                  </a:lnTo>
                  <a:lnTo>
                    <a:pt x="216280" y="1577721"/>
                  </a:lnTo>
                  <a:lnTo>
                    <a:pt x="171576" y="1565528"/>
                  </a:lnTo>
                  <a:lnTo>
                    <a:pt x="130555" y="1545971"/>
                  </a:lnTo>
                  <a:lnTo>
                    <a:pt x="93725" y="1519935"/>
                  </a:lnTo>
                  <a:lnTo>
                    <a:pt x="61975" y="1488185"/>
                  </a:lnTo>
                  <a:lnTo>
                    <a:pt x="35940" y="1451355"/>
                  </a:lnTo>
                  <a:lnTo>
                    <a:pt x="16510" y="1410334"/>
                  </a:lnTo>
                  <a:lnTo>
                    <a:pt x="4190" y="1365757"/>
                  </a:lnTo>
                  <a:lnTo>
                    <a:pt x="0" y="1318259"/>
                  </a:lnTo>
                  <a:lnTo>
                    <a:pt x="0" y="263651"/>
                  </a:lnTo>
                  <a:close/>
                </a:path>
              </a:pathLst>
            </a:custGeom>
            <a:ln w="20941">
              <a:solidFill>
                <a:srgbClr val="F8C9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264349" y="4842199"/>
            <a:ext cx="13423900" cy="2162810"/>
            <a:chOff x="4264349" y="4842199"/>
            <a:chExt cx="13423900" cy="2162810"/>
          </a:xfrm>
        </p:grpSpPr>
        <p:sp>
          <p:nvSpPr>
            <p:cNvPr id="10" name="object 10"/>
            <p:cNvSpPr/>
            <p:nvPr/>
          </p:nvSpPr>
          <p:spPr>
            <a:xfrm>
              <a:off x="4274819" y="5643752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13402691" y="0"/>
                  </a:moveTo>
                  <a:lnTo>
                    <a:pt x="0" y="0"/>
                  </a:lnTo>
                  <a:lnTo>
                    <a:pt x="0" y="1350518"/>
                  </a:lnTo>
                  <a:lnTo>
                    <a:pt x="13402691" y="1350518"/>
                  </a:lnTo>
                  <a:lnTo>
                    <a:pt x="13402691" y="0"/>
                  </a:lnTo>
                  <a:close/>
                </a:path>
              </a:pathLst>
            </a:custGeom>
            <a:solidFill>
              <a:srgbClr val="F8C97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74819" y="5643752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0" y="1350518"/>
                  </a:moveTo>
                  <a:lnTo>
                    <a:pt x="13402691" y="1350518"/>
                  </a:lnTo>
                  <a:lnTo>
                    <a:pt x="13402691" y="0"/>
                  </a:lnTo>
                  <a:lnTo>
                    <a:pt x="0" y="0"/>
                  </a:lnTo>
                  <a:lnTo>
                    <a:pt x="0" y="1350518"/>
                  </a:lnTo>
                  <a:close/>
                </a:path>
              </a:pathLst>
            </a:custGeom>
            <a:ln w="20941">
              <a:solidFill>
                <a:srgbClr val="9F09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44998" y="4852669"/>
              <a:ext cx="9382125" cy="1582420"/>
            </a:xfrm>
            <a:custGeom>
              <a:avLst/>
              <a:gdLst/>
              <a:ahLst/>
              <a:cxnLst/>
              <a:rect l="l" t="t" r="r" b="b"/>
              <a:pathLst>
                <a:path w="9382125" h="1582420">
                  <a:moveTo>
                    <a:pt x="9118218" y="0"/>
                  </a:moveTo>
                  <a:lnTo>
                    <a:pt x="263651" y="0"/>
                  </a:lnTo>
                  <a:lnTo>
                    <a:pt x="216280" y="4317"/>
                  </a:lnTo>
                  <a:lnTo>
                    <a:pt x="171576" y="16510"/>
                  </a:lnTo>
                  <a:lnTo>
                    <a:pt x="130555" y="36067"/>
                  </a:lnTo>
                  <a:lnTo>
                    <a:pt x="93725" y="62102"/>
                  </a:lnTo>
                  <a:lnTo>
                    <a:pt x="61975" y="93852"/>
                  </a:lnTo>
                  <a:lnTo>
                    <a:pt x="35940" y="130683"/>
                  </a:lnTo>
                  <a:lnTo>
                    <a:pt x="16510" y="171830"/>
                  </a:lnTo>
                  <a:lnTo>
                    <a:pt x="4190" y="216408"/>
                  </a:lnTo>
                  <a:lnTo>
                    <a:pt x="0" y="263778"/>
                  </a:lnTo>
                  <a:lnTo>
                    <a:pt x="0" y="1318387"/>
                  </a:lnTo>
                  <a:lnTo>
                    <a:pt x="4190" y="1365885"/>
                  </a:lnTo>
                  <a:lnTo>
                    <a:pt x="16510" y="1410462"/>
                  </a:lnTo>
                  <a:lnTo>
                    <a:pt x="35940" y="1451483"/>
                  </a:lnTo>
                  <a:lnTo>
                    <a:pt x="61975" y="1488313"/>
                  </a:lnTo>
                  <a:lnTo>
                    <a:pt x="93725" y="1520063"/>
                  </a:lnTo>
                  <a:lnTo>
                    <a:pt x="130555" y="1546098"/>
                  </a:lnTo>
                  <a:lnTo>
                    <a:pt x="171576" y="1565655"/>
                  </a:lnTo>
                  <a:lnTo>
                    <a:pt x="216280" y="1577848"/>
                  </a:lnTo>
                  <a:lnTo>
                    <a:pt x="263651" y="1582165"/>
                  </a:lnTo>
                  <a:lnTo>
                    <a:pt x="9118218" y="1582165"/>
                  </a:lnTo>
                  <a:lnTo>
                    <a:pt x="9165590" y="1577848"/>
                  </a:lnTo>
                  <a:lnTo>
                    <a:pt x="9210166" y="1565655"/>
                  </a:lnTo>
                  <a:lnTo>
                    <a:pt x="9251315" y="1546098"/>
                  </a:lnTo>
                  <a:lnTo>
                    <a:pt x="9288018" y="1520063"/>
                  </a:lnTo>
                  <a:lnTo>
                    <a:pt x="9319895" y="1488313"/>
                  </a:lnTo>
                  <a:lnTo>
                    <a:pt x="9345930" y="1451483"/>
                  </a:lnTo>
                  <a:lnTo>
                    <a:pt x="9365361" y="1410462"/>
                  </a:lnTo>
                  <a:lnTo>
                    <a:pt x="9377680" y="1365885"/>
                  </a:lnTo>
                  <a:lnTo>
                    <a:pt x="9381870" y="1318387"/>
                  </a:lnTo>
                  <a:lnTo>
                    <a:pt x="9381870" y="263778"/>
                  </a:lnTo>
                  <a:lnTo>
                    <a:pt x="9377680" y="216408"/>
                  </a:lnTo>
                  <a:lnTo>
                    <a:pt x="9365361" y="171830"/>
                  </a:lnTo>
                  <a:lnTo>
                    <a:pt x="9345930" y="130683"/>
                  </a:lnTo>
                  <a:lnTo>
                    <a:pt x="9319895" y="93852"/>
                  </a:lnTo>
                  <a:lnTo>
                    <a:pt x="9288018" y="62102"/>
                  </a:lnTo>
                  <a:lnTo>
                    <a:pt x="9251315" y="36067"/>
                  </a:lnTo>
                  <a:lnTo>
                    <a:pt x="9210166" y="16510"/>
                  </a:lnTo>
                  <a:lnTo>
                    <a:pt x="9165590" y="4317"/>
                  </a:lnTo>
                  <a:lnTo>
                    <a:pt x="9118218" y="0"/>
                  </a:lnTo>
                  <a:close/>
                </a:path>
              </a:pathLst>
            </a:custGeom>
            <a:solidFill>
              <a:srgbClr val="9F0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44998" y="4852669"/>
              <a:ext cx="9382125" cy="1582420"/>
            </a:xfrm>
            <a:custGeom>
              <a:avLst/>
              <a:gdLst/>
              <a:ahLst/>
              <a:cxnLst/>
              <a:rect l="l" t="t" r="r" b="b"/>
              <a:pathLst>
                <a:path w="9382125" h="1582420">
                  <a:moveTo>
                    <a:pt x="0" y="263778"/>
                  </a:moveTo>
                  <a:lnTo>
                    <a:pt x="4190" y="216408"/>
                  </a:lnTo>
                  <a:lnTo>
                    <a:pt x="16510" y="171830"/>
                  </a:lnTo>
                  <a:lnTo>
                    <a:pt x="35940" y="130683"/>
                  </a:lnTo>
                  <a:lnTo>
                    <a:pt x="61975" y="93852"/>
                  </a:lnTo>
                  <a:lnTo>
                    <a:pt x="93725" y="62102"/>
                  </a:lnTo>
                  <a:lnTo>
                    <a:pt x="130555" y="36067"/>
                  </a:lnTo>
                  <a:lnTo>
                    <a:pt x="171576" y="16510"/>
                  </a:lnTo>
                  <a:lnTo>
                    <a:pt x="216280" y="4317"/>
                  </a:lnTo>
                  <a:lnTo>
                    <a:pt x="263651" y="0"/>
                  </a:lnTo>
                  <a:lnTo>
                    <a:pt x="9118218" y="0"/>
                  </a:lnTo>
                  <a:lnTo>
                    <a:pt x="9165590" y="4317"/>
                  </a:lnTo>
                  <a:lnTo>
                    <a:pt x="9210166" y="16510"/>
                  </a:lnTo>
                  <a:lnTo>
                    <a:pt x="9251315" y="36067"/>
                  </a:lnTo>
                  <a:lnTo>
                    <a:pt x="9288018" y="62102"/>
                  </a:lnTo>
                  <a:lnTo>
                    <a:pt x="9319895" y="93852"/>
                  </a:lnTo>
                  <a:lnTo>
                    <a:pt x="9345930" y="130683"/>
                  </a:lnTo>
                  <a:lnTo>
                    <a:pt x="9365361" y="171830"/>
                  </a:lnTo>
                  <a:lnTo>
                    <a:pt x="9377680" y="216408"/>
                  </a:lnTo>
                  <a:lnTo>
                    <a:pt x="9381870" y="263778"/>
                  </a:lnTo>
                  <a:lnTo>
                    <a:pt x="9381870" y="1318387"/>
                  </a:lnTo>
                  <a:lnTo>
                    <a:pt x="9377680" y="1365885"/>
                  </a:lnTo>
                  <a:lnTo>
                    <a:pt x="9365361" y="1410462"/>
                  </a:lnTo>
                  <a:lnTo>
                    <a:pt x="9345930" y="1451483"/>
                  </a:lnTo>
                  <a:lnTo>
                    <a:pt x="9319895" y="1488313"/>
                  </a:lnTo>
                  <a:lnTo>
                    <a:pt x="9288018" y="1520063"/>
                  </a:lnTo>
                  <a:lnTo>
                    <a:pt x="9251315" y="1546098"/>
                  </a:lnTo>
                  <a:lnTo>
                    <a:pt x="9210166" y="1565655"/>
                  </a:lnTo>
                  <a:lnTo>
                    <a:pt x="9165590" y="1577848"/>
                  </a:lnTo>
                  <a:lnTo>
                    <a:pt x="9118218" y="1582165"/>
                  </a:lnTo>
                  <a:lnTo>
                    <a:pt x="263651" y="1582165"/>
                  </a:lnTo>
                  <a:lnTo>
                    <a:pt x="216280" y="1577848"/>
                  </a:lnTo>
                  <a:lnTo>
                    <a:pt x="171576" y="1565655"/>
                  </a:lnTo>
                  <a:lnTo>
                    <a:pt x="130555" y="1546098"/>
                  </a:lnTo>
                  <a:lnTo>
                    <a:pt x="93725" y="1520063"/>
                  </a:lnTo>
                  <a:lnTo>
                    <a:pt x="61975" y="1488313"/>
                  </a:lnTo>
                  <a:lnTo>
                    <a:pt x="35940" y="1451483"/>
                  </a:lnTo>
                  <a:lnTo>
                    <a:pt x="16510" y="1410462"/>
                  </a:lnTo>
                  <a:lnTo>
                    <a:pt x="4190" y="1365885"/>
                  </a:lnTo>
                  <a:lnTo>
                    <a:pt x="0" y="1318387"/>
                  </a:lnTo>
                  <a:lnTo>
                    <a:pt x="0" y="263778"/>
                  </a:lnTo>
                  <a:close/>
                </a:path>
              </a:pathLst>
            </a:custGeom>
            <a:ln w="20941">
              <a:solidFill>
                <a:srgbClr val="F8C9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264349" y="7273232"/>
            <a:ext cx="13423900" cy="2162810"/>
            <a:chOff x="4264349" y="7273232"/>
            <a:chExt cx="13423900" cy="2162810"/>
          </a:xfrm>
        </p:grpSpPr>
        <p:sp>
          <p:nvSpPr>
            <p:cNvPr id="15" name="object 15"/>
            <p:cNvSpPr/>
            <p:nvPr/>
          </p:nvSpPr>
          <p:spPr>
            <a:xfrm>
              <a:off x="4274819" y="8074659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13402691" y="0"/>
                  </a:moveTo>
                  <a:lnTo>
                    <a:pt x="0" y="0"/>
                  </a:lnTo>
                  <a:lnTo>
                    <a:pt x="0" y="1350517"/>
                  </a:lnTo>
                  <a:lnTo>
                    <a:pt x="13402691" y="1350517"/>
                  </a:lnTo>
                  <a:lnTo>
                    <a:pt x="13402691" y="0"/>
                  </a:lnTo>
                  <a:close/>
                </a:path>
              </a:pathLst>
            </a:custGeom>
            <a:solidFill>
              <a:srgbClr val="F8C97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74819" y="8074659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0" y="1350517"/>
                  </a:moveTo>
                  <a:lnTo>
                    <a:pt x="13402691" y="1350517"/>
                  </a:lnTo>
                  <a:lnTo>
                    <a:pt x="13402691" y="0"/>
                  </a:lnTo>
                  <a:lnTo>
                    <a:pt x="0" y="0"/>
                  </a:lnTo>
                  <a:lnTo>
                    <a:pt x="0" y="1350517"/>
                  </a:lnTo>
                  <a:close/>
                </a:path>
              </a:pathLst>
            </a:custGeom>
            <a:ln w="20941">
              <a:solidFill>
                <a:srgbClr val="9F09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44998" y="7283703"/>
              <a:ext cx="9382125" cy="1582420"/>
            </a:xfrm>
            <a:custGeom>
              <a:avLst/>
              <a:gdLst/>
              <a:ahLst/>
              <a:cxnLst/>
              <a:rect l="l" t="t" r="r" b="b"/>
              <a:pathLst>
                <a:path w="9382125" h="1582420">
                  <a:moveTo>
                    <a:pt x="9118218" y="0"/>
                  </a:moveTo>
                  <a:lnTo>
                    <a:pt x="263651" y="0"/>
                  </a:lnTo>
                  <a:lnTo>
                    <a:pt x="216280" y="4190"/>
                  </a:lnTo>
                  <a:lnTo>
                    <a:pt x="171576" y="16509"/>
                  </a:lnTo>
                  <a:lnTo>
                    <a:pt x="130555" y="35940"/>
                  </a:lnTo>
                  <a:lnTo>
                    <a:pt x="93725" y="61975"/>
                  </a:lnTo>
                  <a:lnTo>
                    <a:pt x="61975" y="93725"/>
                  </a:lnTo>
                  <a:lnTo>
                    <a:pt x="35940" y="130555"/>
                  </a:lnTo>
                  <a:lnTo>
                    <a:pt x="16510" y="171576"/>
                  </a:lnTo>
                  <a:lnTo>
                    <a:pt x="4190" y="216280"/>
                  </a:lnTo>
                  <a:lnTo>
                    <a:pt x="0" y="263651"/>
                  </a:lnTo>
                  <a:lnTo>
                    <a:pt x="0" y="1318386"/>
                  </a:lnTo>
                  <a:lnTo>
                    <a:pt x="4190" y="1365757"/>
                  </a:lnTo>
                  <a:lnTo>
                    <a:pt x="16510" y="1410334"/>
                  </a:lnTo>
                  <a:lnTo>
                    <a:pt x="35940" y="1451355"/>
                  </a:lnTo>
                  <a:lnTo>
                    <a:pt x="61975" y="1488185"/>
                  </a:lnTo>
                  <a:lnTo>
                    <a:pt x="93725" y="1519935"/>
                  </a:lnTo>
                  <a:lnTo>
                    <a:pt x="130555" y="1545970"/>
                  </a:lnTo>
                  <a:lnTo>
                    <a:pt x="171576" y="1565528"/>
                  </a:lnTo>
                  <a:lnTo>
                    <a:pt x="216280" y="1577720"/>
                  </a:lnTo>
                  <a:lnTo>
                    <a:pt x="263651" y="1582038"/>
                  </a:lnTo>
                  <a:lnTo>
                    <a:pt x="9118218" y="1582038"/>
                  </a:lnTo>
                  <a:lnTo>
                    <a:pt x="9165590" y="1577720"/>
                  </a:lnTo>
                  <a:lnTo>
                    <a:pt x="9210166" y="1565528"/>
                  </a:lnTo>
                  <a:lnTo>
                    <a:pt x="9251315" y="1545970"/>
                  </a:lnTo>
                  <a:lnTo>
                    <a:pt x="9288018" y="1519935"/>
                  </a:lnTo>
                  <a:lnTo>
                    <a:pt x="9319895" y="1488185"/>
                  </a:lnTo>
                  <a:lnTo>
                    <a:pt x="9345930" y="1451355"/>
                  </a:lnTo>
                  <a:lnTo>
                    <a:pt x="9365361" y="1410334"/>
                  </a:lnTo>
                  <a:lnTo>
                    <a:pt x="9377680" y="1365757"/>
                  </a:lnTo>
                  <a:lnTo>
                    <a:pt x="9381870" y="1318386"/>
                  </a:lnTo>
                  <a:lnTo>
                    <a:pt x="9381870" y="263651"/>
                  </a:lnTo>
                  <a:lnTo>
                    <a:pt x="9377680" y="216280"/>
                  </a:lnTo>
                  <a:lnTo>
                    <a:pt x="9365361" y="171576"/>
                  </a:lnTo>
                  <a:lnTo>
                    <a:pt x="9345930" y="130555"/>
                  </a:lnTo>
                  <a:lnTo>
                    <a:pt x="9319895" y="93725"/>
                  </a:lnTo>
                  <a:lnTo>
                    <a:pt x="9288018" y="61975"/>
                  </a:lnTo>
                  <a:lnTo>
                    <a:pt x="9251315" y="35940"/>
                  </a:lnTo>
                  <a:lnTo>
                    <a:pt x="9210166" y="16509"/>
                  </a:lnTo>
                  <a:lnTo>
                    <a:pt x="9165590" y="4190"/>
                  </a:lnTo>
                  <a:lnTo>
                    <a:pt x="9118218" y="0"/>
                  </a:lnTo>
                  <a:close/>
                </a:path>
              </a:pathLst>
            </a:custGeom>
            <a:solidFill>
              <a:srgbClr val="9F0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44998" y="7283703"/>
              <a:ext cx="9382125" cy="1582420"/>
            </a:xfrm>
            <a:custGeom>
              <a:avLst/>
              <a:gdLst/>
              <a:ahLst/>
              <a:cxnLst/>
              <a:rect l="l" t="t" r="r" b="b"/>
              <a:pathLst>
                <a:path w="9382125" h="1582420">
                  <a:moveTo>
                    <a:pt x="0" y="263651"/>
                  </a:moveTo>
                  <a:lnTo>
                    <a:pt x="4190" y="216280"/>
                  </a:lnTo>
                  <a:lnTo>
                    <a:pt x="16510" y="171576"/>
                  </a:lnTo>
                  <a:lnTo>
                    <a:pt x="35940" y="130555"/>
                  </a:lnTo>
                  <a:lnTo>
                    <a:pt x="61975" y="93725"/>
                  </a:lnTo>
                  <a:lnTo>
                    <a:pt x="93725" y="61975"/>
                  </a:lnTo>
                  <a:lnTo>
                    <a:pt x="130555" y="35940"/>
                  </a:lnTo>
                  <a:lnTo>
                    <a:pt x="171576" y="16509"/>
                  </a:lnTo>
                  <a:lnTo>
                    <a:pt x="216280" y="4190"/>
                  </a:lnTo>
                  <a:lnTo>
                    <a:pt x="263651" y="0"/>
                  </a:lnTo>
                  <a:lnTo>
                    <a:pt x="9118218" y="0"/>
                  </a:lnTo>
                  <a:lnTo>
                    <a:pt x="9165590" y="4190"/>
                  </a:lnTo>
                  <a:lnTo>
                    <a:pt x="9210166" y="16509"/>
                  </a:lnTo>
                  <a:lnTo>
                    <a:pt x="9251315" y="35940"/>
                  </a:lnTo>
                  <a:lnTo>
                    <a:pt x="9288018" y="61975"/>
                  </a:lnTo>
                  <a:lnTo>
                    <a:pt x="9319895" y="93725"/>
                  </a:lnTo>
                  <a:lnTo>
                    <a:pt x="9345930" y="130555"/>
                  </a:lnTo>
                  <a:lnTo>
                    <a:pt x="9365361" y="171576"/>
                  </a:lnTo>
                  <a:lnTo>
                    <a:pt x="9377680" y="216280"/>
                  </a:lnTo>
                  <a:lnTo>
                    <a:pt x="9381870" y="263651"/>
                  </a:lnTo>
                  <a:lnTo>
                    <a:pt x="9381870" y="1318386"/>
                  </a:lnTo>
                  <a:lnTo>
                    <a:pt x="9377680" y="1365757"/>
                  </a:lnTo>
                  <a:lnTo>
                    <a:pt x="9365361" y="1410334"/>
                  </a:lnTo>
                  <a:lnTo>
                    <a:pt x="9345930" y="1451355"/>
                  </a:lnTo>
                  <a:lnTo>
                    <a:pt x="9319895" y="1488185"/>
                  </a:lnTo>
                  <a:lnTo>
                    <a:pt x="9288018" y="1519935"/>
                  </a:lnTo>
                  <a:lnTo>
                    <a:pt x="9251315" y="1545970"/>
                  </a:lnTo>
                  <a:lnTo>
                    <a:pt x="9210166" y="1565528"/>
                  </a:lnTo>
                  <a:lnTo>
                    <a:pt x="9165590" y="1577720"/>
                  </a:lnTo>
                  <a:lnTo>
                    <a:pt x="9118218" y="1582038"/>
                  </a:lnTo>
                  <a:lnTo>
                    <a:pt x="263651" y="1582038"/>
                  </a:lnTo>
                  <a:lnTo>
                    <a:pt x="216280" y="1577720"/>
                  </a:lnTo>
                  <a:lnTo>
                    <a:pt x="171576" y="1565528"/>
                  </a:lnTo>
                  <a:lnTo>
                    <a:pt x="130555" y="1545970"/>
                  </a:lnTo>
                  <a:lnTo>
                    <a:pt x="93725" y="1519935"/>
                  </a:lnTo>
                  <a:lnTo>
                    <a:pt x="61975" y="1488185"/>
                  </a:lnTo>
                  <a:lnTo>
                    <a:pt x="35940" y="1451355"/>
                  </a:lnTo>
                  <a:lnTo>
                    <a:pt x="16510" y="1410334"/>
                  </a:lnTo>
                  <a:lnTo>
                    <a:pt x="4190" y="1365757"/>
                  </a:lnTo>
                  <a:lnTo>
                    <a:pt x="0" y="1318386"/>
                  </a:lnTo>
                  <a:lnTo>
                    <a:pt x="0" y="263651"/>
                  </a:lnTo>
                  <a:close/>
                </a:path>
              </a:pathLst>
            </a:custGeom>
            <a:ln w="20941">
              <a:solidFill>
                <a:srgbClr val="F8C9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65115" y="2306637"/>
            <a:ext cx="8517255" cy="646493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6000"/>
              </a:lnSpc>
              <a:spcBef>
                <a:spcPts val="660"/>
              </a:spcBef>
            </a:pPr>
            <a:r>
              <a:rPr sz="5350" spc="-60" dirty="0">
                <a:solidFill>
                  <a:srgbClr val="F8C977"/>
                </a:solidFill>
                <a:latin typeface="Microsoft Sans Serif"/>
                <a:cs typeface="Microsoft Sans Serif"/>
              </a:rPr>
              <a:t>Документ, </a:t>
            </a:r>
            <a:r>
              <a:rPr sz="5350" spc="-10" dirty="0">
                <a:solidFill>
                  <a:srgbClr val="F8C977"/>
                </a:solidFill>
                <a:latin typeface="Microsoft Sans Serif"/>
                <a:cs typeface="Microsoft Sans Serif"/>
              </a:rPr>
              <a:t>удостоверяющий</a:t>
            </a:r>
            <a:r>
              <a:rPr sz="5350" spc="-305" dirty="0">
                <a:solidFill>
                  <a:srgbClr val="F8C977"/>
                </a:solidFill>
                <a:latin typeface="Microsoft Sans Serif"/>
                <a:cs typeface="Microsoft Sans Serif"/>
              </a:rPr>
              <a:t> </a:t>
            </a:r>
            <a:r>
              <a:rPr sz="5350" spc="-10" dirty="0">
                <a:solidFill>
                  <a:srgbClr val="F8C977"/>
                </a:solidFill>
                <a:latin typeface="Microsoft Sans Serif"/>
                <a:cs typeface="Microsoft Sans Serif"/>
              </a:rPr>
              <a:t>личность</a:t>
            </a:r>
            <a:endParaRPr sz="53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5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5350" dirty="0">
                <a:solidFill>
                  <a:srgbClr val="F8C977"/>
                </a:solidFill>
                <a:latin typeface="Microsoft Sans Serif"/>
                <a:cs typeface="Microsoft Sans Serif"/>
              </a:rPr>
              <a:t>Черная</a:t>
            </a:r>
            <a:r>
              <a:rPr sz="5350" spc="-240" dirty="0">
                <a:solidFill>
                  <a:srgbClr val="F8C977"/>
                </a:solidFill>
                <a:latin typeface="Microsoft Sans Serif"/>
                <a:cs typeface="Microsoft Sans Serif"/>
              </a:rPr>
              <a:t> </a:t>
            </a:r>
            <a:r>
              <a:rPr sz="5350" spc="-10" dirty="0">
                <a:solidFill>
                  <a:srgbClr val="F8C977"/>
                </a:solidFill>
                <a:latin typeface="Microsoft Sans Serif"/>
                <a:cs typeface="Microsoft Sans Serif"/>
              </a:rPr>
              <a:t>гелевая</a:t>
            </a:r>
            <a:r>
              <a:rPr sz="5350" spc="-240" dirty="0">
                <a:solidFill>
                  <a:srgbClr val="F8C977"/>
                </a:solidFill>
                <a:latin typeface="Microsoft Sans Serif"/>
                <a:cs typeface="Microsoft Sans Serif"/>
              </a:rPr>
              <a:t> </a:t>
            </a:r>
            <a:r>
              <a:rPr sz="5350" spc="-10" dirty="0">
                <a:solidFill>
                  <a:srgbClr val="F8C977"/>
                </a:solidFill>
                <a:latin typeface="Microsoft Sans Serif"/>
                <a:cs typeface="Microsoft Sans Serif"/>
              </a:rPr>
              <a:t>ручка</a:t>
            </a:r>
            <a:endParaRPr sz="53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885"/>
              </a:spcBef>
            </a:pPr>
            <a:endParaRPr sz="5350">
              <a:latin typeface="Microsoft Sans Serif"/>
              <a:cs typeface="Microsoft Sans Serif"/>
            </a:endParaRPr>
          </a:p>
          <a:p>
            <a:pPr marL="12700" marR="71120">
              <a:lnSpc>
                <a:spcPct val="131200"/>
              </a:lnSpc>
            </a:pPr>
            <a:r>
              <a:rPr sz="5350" dirty="0">
                <a:solidFill>
                  <a:srgbClr val="F8C977"/>
                </a:solidFill>
                <a:latin typeface="Microsoft Sans Serif"/>
                <a:cs typeface="Microsoft Sans Serif"/>
              </a:rPr>
              <a:t>При</a:t>
            </a:r>
            <a:r>
              <a:rPr sz="5350" spc="-10" dirty="0">
                <a:solidFill>
                  <a:srgbClr val="F8C977"/>
                </a:solidFill>
                <a:latin typeface="Microsoft Sans Serif"/>
                <a:cs typeface="Microsoft Sans Serif"/>
              </a:rPr>
              <a:t> необходимости лекарственные</a:t>
            </a:r>
            <a:r>
              <a:rPr sz="5350" spc="-250" dirty="0">
                <a:solidFill>
                  <a:srgbClr val="F8C977"/>
                </a:solidFill>
                <a:latin typeface="Microsoft Sans Serif"/>
                <a:cs typeface="Microsoft Sans Serif"/>
              </a:rPr>
              <a:t> </a:t>
            </a:r>
            <a:r>
              <a:rPr sz="5350" spc="-30" dirty="0">
                <a:solidFill>
                  <a:srgbClr val="F8C977"/>
                </a:solidFill>
                <a:latin typeface="Microsoft Sans Serif"/>
                <a:cs typeface="Microsoft Sans Serif"/>
              </a:rPr>
              <a:t>препараты</a:t>
            </a:r>
            <a:endParaRPr sz="535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1578" y="5346216"/>
            <a:ext cx="1563317" cy="156331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7975" y="7625968"/>
            <a:ext cx="2010155" cy="20101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9010" y="2682239"/>
            <a:ext cx="13201015" cy="55454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2605" indent="-509905">
              <a:lnSpc>
                <a:spcPts val="5620"/>
              </a:lnSpc>
              <a:spcBef>
                <a:spcPts val="110"/>
              </a:spcBef>
              <a:buSzPct val="98989"/>
              <a:buFont typeface="Wingdings"/>
              <a:buChar char=""/>
              <a:tabLst>
                <a:tab pos="522605" algn="l"/>
              </a:tabLst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Средства</a:t>
            </a:r>
            <a:r>
              <a:rPr sz="4950" spc="-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связи;</a:t>
            </a:r>
            <a:endParaRPr sz="4950">
              <a:latin typeface="Tahoma"/>
              <a:cs typeface="Tahoma"/>
            </a:endParaRPr>
          </a:p>
          <a:p>
            <a:pPr marL="522605" indent="-509905">
              <a:lnSpc>
                <a:spcPts val="5300"/>
              </a:lnSpc>
              <a:buSzPct val="98989"/>
              <a:buFont typeface="Wingdings"/>
              <a:buChar char=""/>
              <a:tabLst>
                <a:tab pos="522605" algn="l"/>
              </a:tabLst>
            </a:pPr>
            <a:r>
              <a:rPr sz="4950" spc="-25" dirty="0">
                <a:solidFill>
                  <a:srgbClr val="5E0C0E"/>
                </a:solidFill>
                <a:latin typeface="Tahoma"/>
                <a:cs typeface="Tahoma"/>
              </a:rPr>
              <a:t>Фото-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,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аудио-</a:t>
            </a:r>
            <a:r>
              <a:rPr sz="4950" spc="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4950" spc="-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видеоаппаратуру;</a:t>
            </a:r>
            <a:endParaRPr sz="4950">
              <a:latin typeface="Tahoma"/>
              <a:cs typeface="Tahoma"/>
            </a:endParaRPr>
          </a:p>
          <a:p>
            <a:pPr marL="522605" indent="-509905">
              <a:lnSpc>
                <a:spcPts val="5300"/>
              </a:lnSpc>
              <a:buSzPct val="98989"/>
              <a:buFont typeface="Wingdings"/>
              <a:buChar char=""/>
              <a:tabLst>
                <a:tab pos="522605" algn="l"/>
              </a:tabLst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Справочные</a:t>
            </a:r>
            <a:r>
              <a:rPr sz="4950" spc="-1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материалы;</a:t>
            </a:r>
            <a:endParaRPr sz="4950">
              <a:latin typeface="Tahoma"/>
              <a:cs typeface="Tahoma"/>
            </a:endParaRPr>
          </a:p>
          <a:p>
            <a:pPr marL="522605" indent="-509905">
              <a:lnSpc>
                <a:spcPts val="5500"/>
              </a:lnSpc>
              <a:buSzPct val="98989"/>
              <a:buFont typeface="Wingdings"/>
              <a:buChar char=""/>
              <a:tabLst>
                <a:tab pos="522605" algn="l"/>
              </a:tabLst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Письменные</a:t>
            </a:r>
            <a:r>
              <a:rPr sz="4950" spc="-25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заметки;</a:t>
            </a:r>
            <a:endParaRPr sz="4950">
              <a:latin typeface="Tahoma"/>
              <a:cs typeface="Tahoma"/>
            </a:endParaRPr>
          </a:p>
          <a:p>
            <a:pPr marL="12700" marR="2023110" indent="-9525">
              <a:lnSpc>
                <a:spcPts val="5300"/>
              </a:lnSpc>
              <a:spcBef>
                <a:spcPts val="590"/>
              </a:spcBef>
              <a:buSzPct val="98989"/>
              <a:buFont typeface="Wingdings"/>
              <a:buChar char=""/>
              <a:tabLst>
                <a:tab pos="504825" algn="l"/>
              </a:tabLst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Иные</a:t>
            </a:r>
            <a:r>
              <a:rPr sz="4950" spc="-1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средства</a:t>
            </a:r>
            <a:r>
              <a:rPr sz="4950" spc="-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хранения</a:t>
            </a:r>
            <a:r>
              <a:rPr sz="4950" spc="-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4950" spc="-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передачи информации;</a:t>
            </a:r>
            <a:endParaRPr sz="4950">
              <a:latin typeface="Tahoma"/>
              <a:cs typeface="Tahoma"/>
            </a:endParaRPr>
          </a:p>
          <a:p>
            <a:pPr marL="522605" indent="-509905">
              <a:lnSpc>
                <a:spcPts val="4765"/>
              </a:lnSpc>
              <a:buSzPct val="98989"/>
              <a:buFont typeface="Wingdings"/>
              <a:buChar char=""/>
              <a:tabLst>
                <a:tab pos="522605" algn="l"/>
              </a:tabLst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Собственные</a:t>
            </a:r>
            <a:r>
              <a:rPr sz="4950" spc="-1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орфографические</a:t>
            </a:r>
            <a:r>
              <a:rPr sz="4950" spc="-11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4950" spc="-1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толковые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ts val="5770"/>
              </a:lnSpc>
            </a:pP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словари.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7620" y="868679"/>
            <a:ext cx="6204203" cy="9738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32510" y="1843277"/>
            <a:ext cx="2497474" cy="25171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81120" y="5214365"/>
            <a:ext cx="3075559" cy="30755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666" y="132206"/>
            <a:ext cx="3143376" cy="31433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5847" y="562355"/>
            <a:ext cx="15179040" cy="19110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92860" y="2733738"/>
            <a:ext cx="18187035" cy="582739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37465" indent="-8890">
              <a:lnSpc>
                <a:spcPts val="5400"/>
              </a:lnSpc>
              <a:spcBef>
                <a:spcPts val="620"/>
              </a:spcBef>
              <a:buSzPct val="107216"/>
              <a:buFont typeface="Wingdings"/>
              <a:buChar char=""/>
              <a:tabLst>
                <a:tab pos="545465" algn="l"/>
                <a:tab pos="4117340" algn="l"/>
              </a:tabLst>
            </a:pPr>
            <a:r>
              <a:rPr sz="4850" b="1" spc="-10" dirty="0">
                <a:solidFill>
                  <a:srgbClr val="5E0C0E"/>
                </a:solidFill>
                <a:latin typeface="Tahoma"/>
                <a:cs typeface="Tahoma"/>
              </a:rPr>
              <a:t>	Удаление</a:t>
            </a:r>
            <a:r>
              <a:rPr sz="4850" b="1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850" dirty="0">
                <a:solidFill>
                  <a:srgbClr val="5E0C0E"/>
                </a:solidFill>
                <a:latin typeface="Tahoma"/>
                <a:cs typeface="Tahoma"/>
              </a:rPr>
              <a:t>участника</a:t>
            </a:r>
            <a:r>
              <a:rPr sz="4850" spc="12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4850" dirty="0">
                <a:solidFill>
                  <a:srgbClr val="5E0C0E"/>
                </a:solidFill>
                <a:latin typeface="Tahoma"/>
                <a:cs typeface="Tahoma"/>
              </a:rPr>
              <a:t>за</a:t>
            </a:r>
            <a:r>
              <a:rPr sz="4850" spc="9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4850" dirty="0">
                <a:solidFill>
                  <a:srgbClr val="5E0C0E"/>
                </a:solidFill>
                <a:latin typeface="Tahoma"/>
                <a:cs typeface="Tahoma"/>
              </a:rPr>
              <a:t>нарушение</a:t>
            </a:r>
            <a:r>
              <a:rPr sz="4850" spc="14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4850" dirty="0">
                <a:solidFill>
                  <a:srgbClr val="5E0C0E"/>
                </a:solidFill>
                <a:latin typeface="Tahoma"/>
                <a:cs typeface="Tahoma"/>
              </a:rPr>
              <a:t>порядка</a:t>
            </a:r>
            <a:r>
              <a:rPr sz="4850" spc="12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4850" spc="-10" dirty="0">
                <a:solidFill>
                  <a:srgbClr val="5E0C0E"/>
                </a:solidFill>
                <a:latin typeface="Tahoma"/>
                <a:cs typeface="Tahoma"/>
              </a:rPr>
              <a:t>проведения </a:t>
            </a:r>
            <a:r>
              <a:rPr sz="4850" dirty="0">
                <a:solidFill>
                  <a:srgbClr val="5E0C0E"/>
                </a:solidFill>
                <a:latin typeface="Tahoma"/>
                <a:cs typeface="Tahoma"/>
              </a:rPr>
              <a:t>итогового</a:t>
            </a:r>
            <a:r>
              <a:rPr sz="4850" spc="-2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850" dirty="0">
                <a:solidFill>
                  <a:srgbClr val="5E0C0E"/>
                </a:solidFill>
                <a:latin typeface="Tahoma"/>
                <a:cs typeface="Tahoma"/>
              </a:rPr>
              <a:t>сочинения</a:t>
            </a:r>
            <a:r>
              <a:rPr sz="4850" spc="-1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850" spc="-10" dirty="0">
                <a:solidFill>
                  <a:srgbClr val="5E0C0E"/>
                </a:solidFill>
                <a:latin typeface="Tahoma"/>
                <a:cs typeface="Tahoma"/>
              </a:rPr>
              <a:t>(изложения)</a:t>
            </a:r>
            <a:endParaRPr sz="4850">
              <a:latin typeface="Tahoma"/>
              <a:cs typeface="Tahoma"/>
            </a:endParaRPr>
          </a:p>
          <a:p>
            <a:pPr marL="502284" indent="-489584">
              <a:lnSpc>
                <a:spcPts val="4590"/>
              </a:lnSpc>
              <a:buSzPct val="97938"/>
              <a:buFont typeface="Wingdings"/>
              <a:buChar char=""/>
              <a:tabLst>
                <a:tab pos="502284" algn="l"/>
                <a:tab pos="1884045" algn="l"/>
                <a:tab pos="5899785" algn="l"/>
                <a:tab pos="9157335" algn="l"/>
                <a:tab pos="10897235" algn="l"/>
                <a:tab pos="13745210" algn="l"/>
              </a:tabLst>
            </a:pPr>
            <a:r>
              <a:rPr sz="4850" b="1" spc="-25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4850" b="1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850" b="1" spc="-10" dirty="0">
                <a:solidFill>
                  <a:srgbClr val="5E0C0E"/>
                </a:solidFill>
                <a:latin typeface="Tahoma"/>
                <a:cs typeface="Tahoma"/>
              </a:rPr>
              <a:t>состоянию</a:t>
            </a:r>
            <a:r>
              <a:rPr sz="4850" b="1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450" b="1" spc="-10" dirty="0">
                <a:solidFill>
                  <a:srgbClr val="5E0C0E"/>
                </a:solidFill>
                <a:latin typeface="Tahoma"/>
                <a:cs typeface="Tahoma"/>
              </a:rPr>
              <a:t>здоровья</a:t>
            </a:r>
            <a:r>
              <a:rPr sz="4450" b="1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850" b="1" spc="-25" dirty="0">
                <a:solidFill>
                  <a:srgbClr val="5E0C0E"/>
                </a:solidFill>
                <a:latin typeface="Tahoma"/>
                <a:cs typeface="Tahoma"/>
              </a:rPr>
              <a:t>или</a:t>
            </a:r>
            <a:r>
              <a:rPr sz="4850" b="1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850" b="1" spc="-10" dirty="0">
                <a:solidFill>
                  <a:srgbClr val="5E0C0E"/>
                </a:solidFill>
                <a:latin typeface="Tahoma"/>
                <a:cs typeface="Tahoma"/>
              </a:rPr>
              <a:t>другим</a:t>
            </a:r>
            <a:r>
              <a:rPr sz="4850" b="1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850" b="1" spc="-10" dirty="0">
                <a:solidFill>
                  <a:srgbClr val="5E0C0E"/>
                </a:solidFill>
                <a:latin typeface="Tahoma"/>
                <a:cs typeface="Tahoma"/>
              </a:rPr>
              <a:t>объективным</a:t>
            </a:r>
            <a:endParaRPr sz="4850">
              <a:latin typeface="Tahoma"/>
              <a:cs typeface="Tahoma"/>
            </a:endParaRPr>
          </a:p>
          <a:p>
            <a:pPr marL="12700">
              <a:lnSpc>
                <a:spcPts val="5320"/>
              </a:lnSpc>
            </a:pPr>
            <a:r>
              <a:rPr sz="4850" b="1" spc="-10" dirty="0">
                <a:solidFill>
                  <a:srgbClr val="5E0C0E"/>
                </a:solidFill>
                <a:latin typeface="Tahoma"/>
                <a:cs typeface="Tahoma"/>
              </a:rPr>
              <a:t>причинам</a:t>
            </a:r>
            <a:endParaRPr sz="4850">
              <a:latin typeface="Tahoma"/>
              <a:cs typeface="Tahoma"/>
            </a:endParaRPr>
          </a:p>
          <a:p>
            <a:pPr marL="12700" marR="5080" algn="just">
              <a:lnSpc>
                <a:spcPct val="90000"/>
              </a:lnSpc>
              <a:spcBef>
                <a:spcPts val="425"/>
              </a:spcBef>
            </a:pP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Участники</a:t>
            </a:r>
            <a:r>
              <a:rPr sz="4450" spc="490" dirty="0">
                <a:solidFill>
                  <a:srgbClr val="5E0C0E"/>
                </a:solidFill>
                <a:latin typeface="Tahoma"/>
                <a:cs typeface="Tahoma"/>
              </a:rPr>
              <a:t>   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итогового</a:t>
            </a:r>
            <a:r>
              <a:rPr sz="4450" spc="484" dirty="0">
                <a:solidFill>
                  <a:srgbClr val="5E0C0E"/>
                </a:solidFill>
                <a:latin typeface="Tahoma"/>
                <a:cs typeface="Tahoma"/>
              </a:rPr>
              <a:t>   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сочинения</a:t>
            </a:r>
            <a:r>
              <a:rPr sz="4450" spc="495" dirty="0">
                <a:solidFill>
                  <a:srgbClr val="5E0C0E"/>
                </a:solidFill>
                <a:latin typeface="Tahoma"/>
                <a:cs typeface="Tahoma"/>
              </a:rPr>
              <a:t>   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(изложения),</a:t>
            </a:r>
            <a:r>
              <a:rPr sz="4450" spc="484" dirty="0">
                <a:solidFill>
                  <a:srgbClr val="5E0C0E"/>
                </a:solidFill>
                <a:latin typeface="Tahoma"/>
                <a:cs typeface="Tahoma"/>
              </a:rPr>
              <a:t>    </a:t>
            </a:r>
            <a:r>
              <a:rPr sz="4450" b="1" spc="-10" dirty="0">
                <a:solidFill>
                  <a:srgbClr val="5E0C0E"/>
                </a:solidFill>
                <a:latin typeface="Tahoma"/>
                <a:cs typeface="Tahoma"/>
              </a:rPr>
              <a:t>досрочно </a:t>
            </a:r>
            <a:r>
              <a:rPr sz="4450" b="1" dirty="0">
                <a:solidFill>
                  <a:srgbClr val="5E0C0E"/>
                </a:solidFill>
                <a:latin typeface="Tahoma"/>
                <a:cs typeface="Tahoma"/>
              </a:rPr>
              <a:t>завершившие</a:t>
            </a:r>
            <a:r>
              <a:rPr sz="4450" b="1" spc="14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4450" b="1" dirty="0">
                <a:solidFill>
                  <a:srgbClr val="5E0C0E"/>
                </a:solidFill>
                <a:latin typeface="Tahoma"/>
                <a:cs typeface="Tahoma"/>
              </a:rPr>
              <a:t>выполнение</a:t>
            </a:r>
            <a:r>
              <a:rPr sz="4450" b="1" spc="15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итогового</a:t>
            </a:r>
            <a:r>
              <a:rPr sz="4450" spc="5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сочинения</a:t>
            </a:r>
            <a:r>
              <a:rPr sz="4450" spc="4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4450" spc="-10" dirty="0">
                <a:solidFill>
                  <a:srgbClr val="5E0C0E"/>
                </a:solidFill>
                <a:latin typeface="Tahoma"/>
                <a:cs typeface="Tahoma"/>
              </a:rPr>
              <a:t>(изложения),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сдают</a:t>
            </a:r>
            <a:r>
              <a:rPr sz="4450" spc="6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бланки</a:t>
            </a:r>
            <a:r>
              <a:rPr sz="4450" spc="6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регистрации,</a:t>
            </a:r>
            <a:r>
              <a:rPr sz="4450" spc="6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бланки</a:t>
            </a:r>
            <a:r>
              <a:rPr sz="4450" spc="6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записи,</a:t>
            </a:r>
            <a:r>
              <a:rPr sz="4450" spc="6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черновики</a:t>
            </a:r>
            <a:r>
              <a:rPr sz="4450" spc="6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4450" spc="6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spc="-10" dirty="0">
                <a:solidFill>
                  <a:srgbClr val="5E0C0E"/>
                </a:solidFill>
                <a:latin typeface="Tahoma"/>
                <a:cs typeface="Tahoma"/>
              </a:rPr>
              <a:t>покидают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место</a:t>
            </a:r>
            <a:r>
              <a:rPr sz="4450" spc="2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проведения</a:t>
            </a:r>
            <a:r>
              <a:rPr sz="4450" spc="29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итогового</a:t>
            </a:r>
            <a:r>
              <a:rPr sz="4450" spc="3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сочинения</a:t>
            </a:r>
            <a:r>
              <a:rPr sz="4450" spc="3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(изложения),</a:t>
            </a:r>
            <a:r>
              <a:rPr sz="4450" spc="3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не</a:t>
            </a:r>
            <a:r>
              <a:rPr sz="4450" spc="3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spc="-10" dirty="0">
                <a:solidFill>
                  <a:srgbClr val="5E0C0E"/>
                </a:solidFill>
                <a:latin typeface="Tahoma"/>
                <a:cs typeface="Tahoma"/>
              </a:rPr>
              <a:t>дожидаясь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окончания</a:t>
            </a:r>
            <a:r>
              <a:rPr sz="4450" spc="-2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итогового</a:t>
            </a:r>
            <a:r>
              <a:rPr sz="4450" spc="-19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сочинения</a:t>
            </a:r>
            <a:r>
              <a:rPr sz="4450" spc="-2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spc="-10" dirty="0">
                <a:solidFill>
                  <a:srgbClr val="5E0C0E"/>
                </a:solidFill>
                <a:latin typeface="Tahoma"/>
                <a:cs typeface="Tahoma"/>
              </a:rPr>
              <a:t>(изложения).</a:t>
            </a:r>
            <a:endParaRPr sz="4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028" y="1161287"/>
            <a:ext cx="7603235" cy="8092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40485" y="3436301"/>
            <a:ext cx="17284700" cy="5296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Государственная</a:t>
            </a:r>
            <a:r>
              <a:rPr sz="4950" spc="-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итоговая</a:t>
            </a:r>
            <a:r>
              <a:rPr sz="4950" spc="-1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аттестация</a:t>
            </a:r>
            <a:r>
              <a:rPr sz="4950" spc="-18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4950" spc="-10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образовательным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программам</a:t>
            </a:r>
            <a:r>
              <a:rPr sz="4950" spc="-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среднего</a:t>
            </a:r>
            <a:r>
              <a:rPr sz="4950" spc="-1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общего</a:t>
            </a:r>
            <a:r>
              <a:rPr sz="4950" spc="-11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образования</a:t>
            </a:r>
            <a:r>
              <a:rPr sz="4950" spc="-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(ГИА-</a:t>
            </a:r>
            <a:r>
              <a:rPr sz="4950" spc="-25" dirty="0">
                <a:solidFill>
                  <a:srgbClr val="5E0C0E"/>
                </a:solidFill>
                <a:latin typeface="Tahoma"/>
                <a:cs typeface="Tahoma"/>
              </a:rPr>
              <a:t>11)</a:t>
            </a:r>
            <a:endParaRPr sz="4950">
              <a:latin typeface="Tahoma"/>
              <a:cs typeface="Tahoma"/>
            </a:endParaRPr>
          </a:p>
          <a:p>
            <a:pPr marL="12700" marR="661670">
              <a:lnSpc>
                <a:spcPts val="5900"/>
              </a:lnSpc>
              <a:spcBef>
                <a:spcPts val="235"/>
              </a:spcBef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проводится</a:t>
            </a:r>
            <a:r>
              <a:rPr sz="4950" spc="-1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в</a:t>
            </a:r>
            <a:r>
              <a:rPr sz="4950" spc="-1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форме</a:t>
            </a:r>
            <a:r>
              <a:rPr sz="4950" spc="-1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единого</a:t>
            </a:r>
            <a:r>
              <a:rPr sz="4950" spc="-1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государственного</a:t>
            </a:r>
            <a:r>
              <a:rPr sz="4950" spc="-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экзамена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(ЕГЭ)</a:t>
            </a:r>
            <a:r>
              <a:rPr sz="4950" spc="-1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4950" spc="-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государственного</a:t>
            </a:r>
            <a:r>
              <a:rPr sz="4950" spc="-1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выпускного</a:t>
            </a:r>
            <a:r>
              <a:rPr sz="4950" spc="-1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экзамена</a:t>
            </a:r>
            <a:r>
              <a:rPr sz="4950" spc="-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(ГВЭ).</a:t>
            </a:r>
            <a:endParaRPr sz="4950">
              <a:latin typeface="Tahoma"/>
              <a:cs typeface="Tahoma"/>
            </a:endParaRPr>
          </a:p>
          <a:p>
            <a:pPr marL="12700" marR="676275">
              <a:lnSpc>
                <a:spcPct val="100000"/>
              </a:lnSpc>
              <a:spcBef>
                <a:spcPts val="5690"/>
              </a:spcBef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Прием</a:t>
            </a:r>
            <a:r>
              <a:rPr sz="4950" spc="-1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в</a:t>
            </a:r>
            <a:r>
              <a:rPr sz="4950" spc="-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вузы</a:t>
            </a:r>
            <a:r>
              <a:rPr sz="4950" spc="-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осуществляется</a:t>
            </a:r>
            <a:r>
              <a:rPr sz="4950" spc="-1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на</a:t>
            </a:r>
            <a:r>
              <a:rPr sz="4950" spc="-8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основании</a:t>
            </a:r>
            <a:r>
              <a:rPr sz="4950" spc="-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результатов </a:t>
            </a:r>
            <a:r>
              <a:rPr sz="4950" spc="-20" dirty="0">
                <a:solidFill>
                  <a:srgbClr val="5E0C0E"/>
                </a:solidFill>
                <a:latin typeface="Tahoma"/>
                <a:cs typeface="Tahoma"/>
              </a:rPr>
              <a:t>ЕГЭ.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75" y="170306"/>
            <a:ext cx="3696080" cy="36960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703" y="429767"/>
            <a:ext cx="14342364" cy="27066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6759" y="2923285"/>
            <a:ext cx="18359120" cy="5290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9905" indent="-497205">
              <a:lnSpc>
                <a:spcPct val="100000"/>
              </a:lnSpc>
              <a:spcBef>
                <a:spcPts val="110"/>
              </a:spcBef>
              <a:buSzPct val="97979"/>
              <a:buFont typeface="Wingdings"/>
              <a:buChar char=""/>
              <a:tabLst>
                <a:tab pos="509905" algn="l"/>
              </a:tabLst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неудовлетворительный</a:t>
            </a:r>
            <a:r>
              <a:rPr sz="4950" spc="-2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результат</a:t>
            </a:r>
            <a:r>
              <a:rPr sz="4950" spc="-2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(«незачет»);</a:t>
            </a:r>
            <a:endParaRPr sz="4950">
              <a:latin typeface="Tahoma"/>
              <a:cs typeface="Tahoma"/>
            </a:endParaRPr>
          </a:p>
          <a:p>
            <a:pPr marL="12700" marR="688975" indent="-12065">
              <a:lnSpc>
                <a:spcPts val="5900"/>
              </a:lnSpc>
              <a:spcBef>
                <a:spcPts val="390"/>
              </a:spcBef>
              <a:buSzPct val="97979"/>
              <a:buFont typeface="Wingdings"/>
              <a:buChar char=""/>
              <a:tabLst>
                <a:tab pos="497205" algn="l"/>
              </a:tabLst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отсутствие</a:t>
            </a:r>
            <a:r>
              <a:rPr sz="4950" spc="-1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4950" spc="-1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уважительным</a:t>
            </a:r>
            <a:r>
              <a:rPr sz="4950" spc="-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причинам</a:t>
            </a:r>
            <a:r>
              <a:rPr sz="4950" spc="-1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(болезнь</a:t>
            </a:r>
            <a:r>
              <a:rPr sz="4950" spc="-1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или</a:t>
            </a:r>
            <a:r>
              <a:rPr sz="4950" spc="-10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20" dirty="0">
                <a:solidFill>
                  <a:srgbClr val="5E0C0E"/>
                </a:solidFill>
                <a:latin typeface="Tahoma"/>
                <a:cs typeface="Tahoma"/>
              </a:rPr>
              <a:t>иные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обстоятельства,</a:t>
            </a:r>
            <a:r>
              <a:rPr sz="4950" spc="-2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подтвержденные</a:t>
            </a:r>
            <a:r>
              <a:rPr sz="4950" spc="-1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документально);</a:t>
            </a:r>
            <a:endParaRPr sz="4950">
              <a:latin typeface="Tahoma"/>
              <a:cs typeface="Tahoma"/>
            </a:endParaRPr>
          </a:p>
          <a:p>
            <a:pPr marL="522605" indent="-509905">
              <a:lnSpc>
                <a:spcPts val="5495"/>
              </a:lnSpc>
              <a:buSzPct val="97979"/>
              <a:buFont typeface="Wingdings"/>
              <a:buChar char=""/>
              <a:tabLst>
                <a:tab pos="522605" algn="l"/>
              </a:tabLst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досрочное</a:t>
            </a:r>
            <a:r>
              <a:rPr sz="4950" spc="-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завершение</a:t>
            </a:r>
            <a:r>
              <a:rPr sz="4950" spc="-1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4950" spc="-1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уважительным</a:t>
            </a:r>
            <a:r>
              <a:rPr sz="4950" spc="-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причинам</a:t>
            </a:r>
            <a:r>
              <a:rPr sz="4950" spc="-1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(болезнь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ts val="5920"/>
              </a:lnSpc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или</a:t>
            </a:r>
            <a:r>
              <a:rPr sz="4950" spc="-1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иные</a:t>
            </a:r>
            <a:r>
              <a:rPr sz="4950" spc="-1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обстоятельства,</a:t>
            </a:r>
            <a:r>
              <a:rPr sz="4950" spc="-1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подтвержденные</a:t>
            </a:r>
            <a:r>
              <a:rPr sz="4950" spc="-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документально);</a:t>
            </a:r>
            <a:endParaRPr sz="4950">
              <a:latin typeface="Tahoma"/>
              <a:cs typeface="Tahoma"/>
            </a:endParaRPr>
          </a:p>
          <a:p>
            <a:pPr marL="12700" marR="5080" indent="-12065">
              <a:lnSpc>
                <a:spcPts val="5900"/>
              </a:lnSpc>
              <a:spcBef>
                <a:spcPts val="204"/>
              </a:spcBef>
              <a:buSzPct val="97979"/>
              <a:buFont typeface="Wingdings"/>
              <a:buChar char=""/>
              <a:tabLst>
                <a:tab pos="497205" algn="l"/>
              </a:tabLst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удаление</a:t>
            </a:r>
            <a:r>
              <a:rPr sz="4950" spc="-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за</a:t>
            </a:r>
            <a:r>
              <a:rPr sz="4950" spc="-11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нарушение</a:t>
            </a:r>
            <a:r>
              <a:rPr sz="4950" spc="-1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установленного</a:t>
            </a:r>
            <a:r>
              <a:rPr sz="4950" spc="-9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порядка</a:t>
            </a:r>
            <a:r>
              <a:rPr sz="4950" spc="-10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проведения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итогового</a:t>
            </a:r>
            <a:r>
              <a:rPr sz="4950" spc="-1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сочинения</a:t>
            </a:r>
            <a:r>
              <a:rPr sz="4950" spc="-1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(изложения)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83134" y="7830243"/>
            <a:ext cx="3139678" cy="31396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7751" y="429767"/>
            <a:ext cx="16139160" cy="17785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40485" y="2782887"/>
            <a:ext cx="16377285" cy="4533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Срок</a:t>
            </a:r>
            <a:r>
              <a:rPr sz="4950" b="1" spc="-1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действия</a:t>
            </a:r>
            <a:r>
              <a:rPr sz="4950" b="1" spc="-1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итогового</a:t>
            </a:r>
            <a:r>
              <a:rPr sz="4950" b="1" spc="-1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сочинения</a:t>
            </a:r>
            <a:r>
              <a:rPr sz="4950" b="1" spc="-1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spc="-10" dirty="0">
                <a:solidFill>
                  <a:srgbClr val="5E0C0E"/>
                </a:solidFill>
                <a:latin typeface="Tahoma"/>
                <a:cs typeface="Tahoma"/>
              </a:rPr>
              <a:t>(изложения)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как</a:t>
            </a:r>
            <a:r>
              <a:rPr sz="4950" b="1" spc="-1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допуск</a:t>
            </a:r>
            <a:r>
              <a:rPr sz="4950" b="1" spc="-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ГИА</a:t>
            </a:r>
            <a:r>
              <a:rPr sz="4950" b="1" spc="-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–</a:t>
            </a:r>
            <a:r>
              <a:rPr sz="4950" b="1" spc="-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spc="-10" dirty="0">
                <a:solidFill>
                  <a:srgbClr val="5E0C0E"/>
                </a:solidFill>
                <a:latin typeface="Tahoma"/>
                <a:cs typeface="Tahoma"/>
              </a:rPr>
              <a:t>бессрочно.</a:t>
            </a:r>
            <a:endParaRPr sz="4950">
              <a:latin typeface="Tahoma"/>
              <a:cs typeface="Tahoma"/>
            </a:endParaRPr>
          </a:p>
          <a:p>
            <a:pPr marL="12700" marR="548640">
              <a:lnSpc>
                <a:spcPts val="5900"/>
              </a:lnSpc>
              <a:spcBef>
                <a:spcPts val="395"/>
              </a:spcBef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Итоговое</a:t>
            </a:r>
            <a:r>
              <a:rPr sz="4950" spc="-1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сочинение</a:t>
            </a:r>
            <a:r>
              <a:rPr sz="4950" spc="-1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в</a:t>
            </a:r>
            <a:r>
              <a:rPr sz="4950" spc="-8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случае</a:t>
            </a:r>
            <a:r>
              <a:rPr sz="4950" spc="-1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предоставления</a:t>
            </a:r>
            <a:r>
              <a:rPr sz="4950" spc="-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его</a:t>
            </a:r>
            <a:r>
              <a:rPr sz="4950" spc="-1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25" dirty="0">
                <a:solidFill>
                  <a:srgbClr val="5E0C0E"/>
                </a:solidFill>
                <a:latin typeface="Tahoma"/>
                <a:cs typeface="Tahoma"/>
              </a:rPr>
              <a:t>при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приеме</a:t>
            </a:r>
            <a:r>
              <a:rPr sz="4950" spc="-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на</a:t>
            </a:r>
            <a:r>
              <a:rPr sz="4950" spc="-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обучение</a:t>
            </a:r>
            <a:r>
              <a:rPr sz="4950" spc="-1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4950" spc="-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программам</a:t>
            </a:r>
            <a:r>
              <a:rPr sz="4950" spc="-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бакалавриата</a:t>
            </a:r>
            <a:r>
              <a:rPr sz="4950" spc="-11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5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ts val="5490"/>
              </a:lnSpc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программам</a:t>
            </a:r>
            <a:r>
              <a:rPr sz="4950" spc="-1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специалитета</a:t>
            </a:r>
            <a:r>
              <a:rPr sz="4950" spc="-1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действительно</a:t>
            </a:r>
            <a:r>
              <a:rPr sz="4950" spc="-1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четыре</a:t>
            </a:r>
            <a:r>
              <a:rPr sz="4950" spc="-2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20" dirty="0">
                <a:solidFill>
                  <a:srgbClr val="5E0C0E"/>
                </a:solidFill>
                <a:latin typeface="Tahoma"/>
                <a:cs typeface="Tahoma"/>
              </a:rPr>
              <a:t>года,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ts val="5920"/>
              </a:lnSpc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следующих</a:t>
            </a:r>
            <a:r>
              <a:rPr sz="4950" spc="-9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за</a:t>
            </a:r>
            <a:r>
              <a:rPr sz="4950" spc="-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годом</a:t>
            </a:r>
            <a:r>
              <a:rPr sz="4950" spc="-8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написания</a:t>
            </a:r>
            <a:r>
              <a:rPr sz="4950" spc="-1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такого</a:t>
            </a:r>
            <a:r>
              <a:rPr sz="4950" spc="-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сочинения.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32430" y="6581254"/>
            <a:ext cx="4021327" cy="40213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latin typeface="Tahoma"/>
                <a:cs typeface="Tahoma"/>
              </a:rPr>
              <a:t>ПОРЯДОК</a:t>
            </a:r>
            <a:r>
              <a:rPr sz="6600" b="1" spc="-165" dirty="0">
                <a:latin typeface="Tahoma"/>
                <a:cs typeface="Tahoma"/>
              </a:rPr>
              <a:t> </a:t>
            </a:r>
            <a:r>
              <a:rPr sz="6600" b="1" dirty="0">
                <a:latin typeface="Tahoma"/>
                <a:cs typeface="Tahoma"/>
              </a:rPr>
              <a:t>ПРОВЕДЕНИЯ</a:t>
            </a:r>
            <a:r>
              <a:rPr sz="6600" b="1" spc="-140" dirty="0">
                <a:latin typeface="Tahoma"/>
                <a:cs typeface="Tahoma"/>
              </a:rPr>
              <a:t> </a:t>
            </a:r>
            <a:r>
              <a:rPr sz="6600" b="1" spc="-25" dirty="0">
                <a:latin typeface="Tahoma"/>
                <a:cs typeface="Tahoma"/>
              </a:rPr>
              <a:t>ГИА</a:t>
            </a:r>
            <a:endParaRPr sz="6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0738" y="2824796"/>
            <a:ext cx="97916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5E0C0E"/>
                </a:solidFill>
                <a:latin typeface="Tahoma"/>
                <a:cs typeface="Tahoma"/>
              </a:rPr>
              <a:t>П.68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96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П.94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084" y="2152713"/>
            <a:ext cx="18248630" cy="50984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70230">
              <a:lnSpc>
                <a:spcPct val="100000"/>
              </a:lnSpc>
              <a:spcBef>
                <a:spcPts val="110"/>
              </a:spcBef>
            </a:pP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Приказ</a:t>
            </a:r>
            <a:r>
              <a:rPr sz="3950" b="1" spc="-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Министерства</a:t>
            </a:r>
            <a:r>
              <a:rPr sz="3950" b="1" spc="-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просвещения</a:t>
            </a:r>
            <a:r>
              <a:rPr sz="3950" b="1" spc="-8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РФ</a:t>
            </a:r>
            <a:r>
              <a:rPr sz="3950" b="1" spc="-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от</a:t>
            </a:r>
            <a:r>
              <a:rPr sz="3950" b="1" spc="-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5</a:t>
            </a:r>
            <a:r>
              <a:rPr sz="3950" b="1" spc="-1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октября</a:t>
            </a:r>
            <a:r>
              <a:rPr sz="3950" b="1" spc="-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2020</a:t>
            </a:r>
            <a:r>
              <a:rPr sz="3950" b="1" spc="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г.</a:t>
            </a:r>
            <a:r>
              <a:rPr sz="3950" b="1" spc="-1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№</a:t>
            </a:r>
            <a:r>
              <a:rPr sz="3950" b="1" spc="-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spc="-25" dirty="0">
                <a:solidFill>
                  <a:srgbClr val="5E0C0E"/>
                </a:solidFill>
                <a:latin typeface="Tahoma"/>
                <a:cs typeface="Tahoma"/>
              </a:rPr>
              <a:t>546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"Об</a:t>
            </a:r>
            <a:r>
              <a:rPr sz="3950" b="1" spc="-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утверждении</a:t>
            </a:r>
            <a:r>
              <a:rPr sz="3950" b="1" spc="-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Порядка</a:t>
            </a:r>
            <a:r>
              <a:rPr sz="3950" b="1" spc="-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заполнения,</a:t>
            </a:r>
            <a:r>
              <a:rPr sz="3950" b="1" spc="-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учета</a:t>
            </a:r>
            <a:r>
              <a:rPr sz="3950" b="1" spc="-1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3950" b="1" spc="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выдачи</a:t>
            </a:r>
            <a:r>
              <a:rPr sz="3950" b="1" spc="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spc="-10" dirty="0">
                <a:solidFill>
                  <a:srgbClr val="5E0C0E"/>
                </a:solidFill>
                <a:latin typeface="Tahoma"/>
                <a:cs typeface="Tahoma"/>
              </a:rPr>
              <a:t>аттестатов</a:t>
            </a:r>
            <a:endParaRPr sz="3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об</a:t>
            </a:r>
            <a:r>
              <a:rPr sz="3950" b="1" spc="-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основном</a:t>
            </a:r>
            <a:r>
              <a:rPr sz="3950" b="1" spc="-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общем</a:t>
            </a:r>
            <a:r>
              <a:rPr sz="3950" b="1" spc="-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3950" b="1" spc="-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среднем</a:t>
            </a:r>
            <a:r>
              <a:rPr sz="3950" b="1" spc="-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общем</a:t>
            </a:r>
            <a:r>
              <a:rPr sz="3950" b="1" spc="-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образовании</a:t>
            </a:r>
            <a:r>
              <a:rPr sz="3950" b="1" spc="-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3950" b="1" spc="-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их</a:t>
            </a:r>
            <a:r>
              <a:rPr sz="3950" b="1" spc="-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b="1" spc="-10" dirty="0">
                <a:solidFill>
                  <a:srgbClr val="5E0C0E"/>
                </a:solidFill>
                <a:latin typeface="Tahoma"/>
                <a:cs typeface="Tahoma"/>
              </a:rPr>
              <a:t>дубликатов"</a:t>
            </a:r>
            <a:endParaRPr sz="3950">
              <a:latin typeface="Tahoma"/>
              <a:cs typeface="Tahoma"/>
            </a:endParaRPr>
          </a:p>
          <a:p>
            <a:pPr marL="12700" marR="71120" indent="754380">
              <a:lnSpc>
                <a:spcPct val="100000"/>
              </a:lnSpc>
              <a:spcBef>
                <a:spcPts val="2000"/>
              </a:spcBef>
            </a:pP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Итоговые</a:t>
            </a:r>
            <a:r>
              <a:rPr sz="3950" spc="-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отметки</a:t>
            </a:r>
            <a:r>
              <a:rPr sz="3950" spc="-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за</a:t>
            </a:r>
            <a:r>
              <a:rPr sz="3950" spc="-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11</a:t>
            </a:r>
            <a:r>
              <a:rPr sz="3950" spc="-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класс</a:t>
            </a:r>
            <a:r>
              <a:rPr sz="3950" spc="-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определяются</a:t>
            </a:r>
            <a:r>
              <a:rPr sz="3950" spc="-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как</a:t>
            </a:r>
            <a:r>
              <a:rPr sz="3950" spc="-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среднее</a:t>
            </a:r>
            <a:r>
              <a:rPr sz="3950" spc="-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spc="-10" dirty="0">
                <a:solidFill>
                  <a:srgbClr val="5E0C0E"/>
                </a:solidFill>
                <a:latin typeface="Tahoma"/>
                <a:cs typeface="Tahoma"/>
              </a:rPr>
              <a:t>арифметическое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полугодовых</a:t>
            </a:r>
            <a:r>
              <a:rPr sz="3950" spc="-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3950" spc="-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годовых</a:t>
            </a:r>
            <a:r>
              <a:rPr sz="3950" spc="-10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отметок</a:t>
            </a:r>
            <a:r>
              <a:rPr sz="3950" spc="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обучающегося</a:t>
            </a:r>
            <a:r>
              <a:rPr sz="3950" spc="-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за каждый</a:t>
            </a:r>
            <a:r>
              <a:rPr sz="3950" spc="-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год</a:t>
            </a:r>
            <a:r>
              <a:rPr sz="3950" spc="-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обучения</a:t>
            </a:r>
            <a:r>
              <a:rPr sz="3950" spc="-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spc="-25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endParaRPr sz="3950">
              <a:latin typeface="Tahoma"/>
              <a:cs typeface="Tahoma"/>
            </a:endParaRPr>
          </a:p>
          <a:p>
            <a:pPr marL="12700" marR="125730">
              <a:lnSpc>
                <a:spcPct val="100000"/>
              </a:lnSpc>
            </a:pP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образовательной</a:t>
            </a:r>
            <a:r>
              <a:rPr sz="3950" spc="-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программе</a:t>
            </a:r>
            <a:r>
              <a:rPr sz="3950" spc="-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среднего</a:t>
            </a:r>
            <a:r>
              <a:rPr sz="3950" spc="-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общего</a:t>
            </a:r>
            <a:r>
              <a:rPr sz="3950" spc="-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образования</a:t>
            </a:r>
            <a:r>
              <a:rPr sz="3950" spc="-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3950" spc="-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выставляются</a:t>
            </a:r>
            <a:r>
              <a:rPr sz="3950" spc="-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spc="-50" dirty="0">
                <a:solidFill>
                  <a:srgbClr val="5E0C0E"/>
                </a:solidFill>
                <a:latin typeface="Tahoma"/>
                <a:cs typeface="Tahoma"/>
              </a:rPr>
              <a:t>в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аттестат</a:t>
            </a:r>
            <a:r>
              <a:rPr sz="3950" spc="-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целыми</a:t>
            </a:r>
            <a:r>
              <a:rPr sz="3950" spc="-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числами</a:t>
            </a:r>
            <a:r>
              <a:rPr sz="3950" spc="-8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в</a:t>
            </a:r>
            <a:r>
              <a:rPr sz="3950" spc="-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соответствии</a:t>
            </a:r>
            <a:r>
              <a:rPr sz="3950" spc="-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с</a:t>
            </a:r>
            <a:r>
              <a:rPr sz="3950" spc="-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правилами</a:t>
            </a:r>
            <a:r>
              <a:rPr sz="3950" spc="-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spc="-10" dirty="0">
                <a:solidFill>
                  <a:srgbClr val="5E0C0E"/>
                </a:solidFill>
                <a:latin typeface="Tahoma"/>
                <a:cs typeface="Tahoma"/>
              </a:rPr>
              <a:t>математического</a:t>
            </a:r>
            <a:endParaRPr sz="3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950" spc="-10" dirty="0">
                <a:solidFill>
                  <a:srgbClr val="5E0C0E"/>
                </a:solidFill>
                <a:latin typeface="Tahoma"/>
                <a:cs typeface="Tahoma"/>
              </a:rPr>
              <a:t>округления.</a:t>
            </a:r>
            <a:endParaRPr sz="395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676" y="530351"/>
            <a:ext cx="13587984" cy="6766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937" y="1929764"/>
            <a:ext cx="17826990" cy="6048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753745" algn="just">
              <a:lnSpc>
                <a:spcPct val="100000"/>
              </a:lnSpc>
              <a:spcBef>
                <a:spcPts val="110"/>
              </a:spcBef>
            </a:pP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Аттестат</a:t>
            </a:r>
            <a:r>
              <a:rPr sz="3950" spc="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</a:t>
            </a:r>
            <a:r>
              <a:rPr sz="3950" spc="1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среднем</a:t>
            </a:r>
            <a:r>
              <a:rPr sz="3950" spc="9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общем</a:t>
            </a:r>
            <a:r>
              <a:rPr sz="3950" spc="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образовании</a:t>
            </a:r>
            <a:r>
              <a:rPr sz="3950" spc="11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3950" spc="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приложение</a:t>
            </a:r>
            <a:r>
              <a:rPr sz="3950" spc="1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к</a:t>
            </a:r>
            <a:r>
              <a:rPr sz="3950" spc="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нему</a:t>
            </a:r>
            <a:r>
              <a:rPr sz="3950" spc="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spc="-10" dirty="0">
                <a:solidFill>
                  <a:srgbClr val="5E0C0E"/>
                </a:solidFill>
                <a:latin typeface="Tahoma"/>
                <a:cs typeface="Tahoma"/>
              </a:rPr>
              <a:t>выдаются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лицам,</a:t>
            </a:r>
            <a:r>
              <a:rPr sz="3950" spc="3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завершившим</a:t>
            </a:r>
            <a:r>
              <a:rPr sz="3950" spc="3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обучение</a:t>
            </a:r>
            <a:r>
              <a:rPr sz="3950" spc="3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3950" spc="4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образовательным</a:t>
            </a:r>
            <a:r>
              <a:rPr sz="3950" spc="3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программам</a:t>
            </a:r>
            <a:r>
              <a:rPr sz="3950" spc="409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spc="-10" dirty="0">
                <a:solidFill>
                  <a:srgbClr val="5E0C0E"/>
                </a:solidFill>
                <a:latin typeface="Tahoma"/>
                <a:cs typeface="Tahoma"/>
              </a:rPr>
              <a:t>среднего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общего</a:t>
            </a:r>
            <a:r>
              <a:rPr sz="3950" spc="4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образования</a:t>
            </a:r>
            <a:r>
              <a:rPr sz="3950" spc="6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3950" spc="4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успешно</a:t>
            </a:r>
            <a:r>
              <a:rPr sz="3950" spc="5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прошедшим</a:t>
            </a:r>
            <a:r>
              <a:rPr sz="3950" spc="4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государственную</a:t>
            </a:r>
            <a:r>
              <a:rPr sz="3950" spc="4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spc="-10" dirty="0">
                <a:solidFill>
                  <a:srgbClr val="5E0C0E"/>
                </a:solidFill>
                <a:latin typeface="Tahoma"/>
                <a:cs typeface="Tahoma"/>
              </a:rPr>
              <a:t>итоговую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аттестацию</a:t>
            </a:r>
            <a:r>
              <a:rPr sz="3950" spc="-4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(набравшим</a:t>
            </a:r>
            <a:r>
              <a:rPr sz="3950" spc="-3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3950" spc="-3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обязательным</a:t>
            </a:r>
            <a:r>
              <a:rPr sz="3950" b="1" spc="4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учебным</a:t>
            </a:r>
            <a:r>
              <a:rPr sz="3950" b="1" spc="4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b="1" dirty="0">
                <a:solidFill>
                  <a:srgbClr val="5E0C0E"/>
                </a:solidFill>
                <a:latin typeface="Tahoma"/>
                <a:cs typeface="Tahoma"/>
              </a:rPr>
              <a:t>предметам</a:t>
            </a:r>
            <a:r>
              <a:rPr sz="3950" b="1" spc="3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spc="-25" dirty="0">
                <a:solidFill>
                  <a:srgbClr val="5E0C0E"/>
                </a:solidFill>
                <a:latin typeface="Tahoma"/>
                <a:cs typeface="Tahoma"/>
              </a:rPr>
              <a:t>при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сдаче</a:t>
            </a:r>
            <a:r>
              <a:rPr sz="3950" spc="5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единого</a:t>
            </a:r>
            <a:r>
              <a:rPr sz="3950" spc="5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государственного</a:t>
            </a:r>
            <a:r>
              <a:rPr sz="3950" spc="5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экзамена</a:t>
            </a:r>
            <a:r>
              <a:rPr sz="3950" spc="5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(далее</a:t>
            </a:r>
            <a:r>
              <a:rPr sz="3950" spc="5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-</a:t>
            </a:r>
            <a:r>
              <a:rPr sz="3950" spc="5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ЕГЭ)</a:t>
            </a:r>
            <a:r>
              <a:rPr sz="3950" spc="5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(за</a:t>
            </a:r>
            <a:r>
              <a:rPr sz="3950" spc="5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spc="-10" dirty="0">
                <a:solidFill>
                  <a:srgbClr val="5E0C0E"/>
                </a:solidFill>
                <a:latin typeface="Tahoma"/>
                <a:cs typeface="Tahoma"/>
              </a:rPr>
              <a:t>исключением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ЕГЭ</a:t>
            </a:r>
            <a:r>
              <a:rPr sz="3950" spc="56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3950" spc="56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математике</a:t>
            </a:r>
            <a:r>
              <a:rPr sz="3950" spc="57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базового</a:t>
            </a:r>
            <a:r>
              <a:rPr sz="3950" spc="58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уровня)</a:t>
            </a:r>
            <a:r>
              <a:rPr sz="3950" spc="81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количество</a:t>
            </a:r>
            <a:r>
              <a:rPr sz="3950" spc="819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баллов</a:t>
            </a:r>
            <a:r>
              <a:rPr sz="3950" spc="59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не</a:t>
            </a:r>
            <a:r>
              <a:rPr sz="3950" spc="57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950" spc="-20" dirty="0">
                <a:solidFill>
                  <a:srgbClr val="5E0C0E"/>
                </a:solidFill>
                <a:latin typeface="Tahoma"/>
                <a:cs typeface="Tahoma"/>
              </a:rPr>
              <a:t>ниже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минимального,</a:t>
            </a:r>
            <a:r>
              <a:rPr sz="3950" spc="484" dirty="0">
                <a:solidFill>
                  <a:srgbClr val="5E0C0E"/>
                </a:solidFill>
                <a:latin typeface="Tahoma"/>
                <a:cs typeface="Tahoma"/>
              </a:rPr>
              <a:t>  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определяемого</a:t>
            </a:r>
            <a:r>
              <a:rPr sz="3950" spc="495" dirty="0">
                <a:solidFill>
                  <a:srgbClr val="5E0C0E"/>
                </a:solidFill>
                <a:latin typeface="Tahoma"/>
                <a:cs typeface="Tahoma"/>
              </a:rPr>
              <a:t>  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Рособрнадзором,</a:t>
            </a:r>
            <a:r>
              <a:rPr sz="3950" spc="495" dirty="0">
                <a:solidFill>
                  <a:srgbClr val="5E0C0E"/>
                </a:solidFill>
                <a:latin typeface="Tahoma"/>
                <a:cs typeface="Tahoma"/>
              </a:rPr>
              <a:t>  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а</a:t>
            </a:r>
            <a:r>
              <a:rPr sz="3950" spc="500" dirty="0">
                <a:solidFill>
                  <a:srgbClr val="5E0C0E"/>
                </a:solidFill>
                <a:latin typeface="Tahoma"/>
                <a:cs typeface="Tahoma"/>
              </a:rPr>
              <a:t>   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при</a:t>
            </a:r>
            <a:r>
              <a:rPr sz="3950" spc="495" dirty="0">
                <a:solidFill>
                  <a:srgbClr val="5E0C0E"/>
                </a:solidFill>
                <a:latin typeface="Tahoma"/>
                <a:cs typeface="Tahoma"/>
              </a:rPr>
              <a:t>    </a:t>
            </a:r>
            <a:r>
              <a:rPr sz="3950" spc="-10" dirty="0">
                <a:solidFill>
                  <a:srgbClr val="5E0C0E"/>
                </a:solidFill>
                <a:latin typeface="Tahoma"/>
                <a:cs typeface="Tahoma"/>
              </a:rPr>
              <a:t>сдаче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государственного</a:t>
            </a:r>
            <a:r>
              <a:rPr sz="3950" spc="2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выпускного</a:t>
            </a:r>
            <a:r>
              <a:rPr sz="3950" spc="30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экзамена</a:t>
            </a:r>
            <a:r>
              <a:rPr sz="3950" spc="29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(далее</a:t>
            </a:r>
            <a:r>
              <a:rPr sz="3950" spc="2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-</a:t>
            </a:r>
            <a:r>
              <a:rPr sz="3950" spc="29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ГВЭ)</a:t>
            </a:r>
            <a:r>
              <a:rPr sz="3950" spc="3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3950" spc="2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ЕГЭ</a:t>
            </a:r>
            <a:r>
              <a:rPr sz="3950" spc="3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3950" spc="2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spc="-10" dirty="0">
                <a:solidFill>
                  <a:srgbClr val="5E0C0E"/>
                </a:solidFill>
                <a:latin typeface="Tahoma"/>
                <a:cs typeface="Tahoma"/>
              </a:rPr>
              <a:t>математике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базового</a:t>
            </a:r>
            <a:r>
              <a:rPr sz="3950" spc="8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уровня</a:t>
            </a:r>
            <a:r>
              <a:rPr sz="3950" spc="90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-</a:t>
            </a:r>
            <a:r>
              <a:rPr sz="3950" spc="8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получившим</a:t>
            </a:r>
            <a:r>
              <a:rPr sz="3950" spc="89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отметку</a:t>
            </a:r>
            <a:r>
              <a:rPr sz="3950" spc="88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не</a:t>
            </a:r>
            <a:r>
              <a:rPr sz="3950" spc="89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ниже</a:t>
            </a:r>
            <a:r>
              <a:rPr sz="3950" spc="8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удовлетворительной</a:t>
            </a:r>
            <a:r>
              <a:rPr sz="3950" spc="8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950" spc="-25" dirty="0">
                <a:solidFill>
                  <a:srgbClr val="5E0C0E"/>
                </a:solidFill>
                <a:latin typeface="Tahoma"/>
                <a:cs typeface="Tahoma"/>
              </a:rPr>
              <a:t>(3 </a:t>
            </a:r>
            <a:r>
              <a:rPr sz="3950" spc="-10" dirty="0">
                <a:solidFill>
                  <a:srgbClr val="5E0C0E"/>
                </a:solidFill>
                <a:latin typeface="Tahoma"/>
                <a:cs typeface="Tahoma"/>
              </a:rPr>
              <a:t>балла).</a:t>
            </a:r>
            <a:endParaRPr sz="395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9259" y="530351"/>
            <a:ext cx="8650224" cy="8275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5627" y="521207"/>
            <a:ext cx="15339060" cy="6949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2175" y="1529714"/>
            <a:ext cx="18487390" cy="66103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715" algn="just">
              <a:lnSpc>
                <a:spcPct val="101000"/>
              </a:lnSpc>
              <a:spcBef>
                <a:spcPts val="55"/>
              </a:spcBef>
            </a:pP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Аттестат</a:t>
            </a:r>
            <a:r>
              <a:rPr sz="3600" spc="3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о</a:t>
            </a:r>
            <a:r>
              <a:rPr sz="3600" spc="3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среднем</a:t>
            </a:r>
            <a:r>
              <a:rPr sz="3600" spc="3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общем</a:t>
            </a:r>
            <a:r>
              <a:rPr sz="3600" spc="3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образовании</a:t>
            </a:r>
            <a:r>
              <a:rPr sz="3600" spc="38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с</a:t>
            </a:r>
            <a:r>
              <a:rPr sz="3600" spc="3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отличием</a:t>
            </a:r>
            <a:r>
              <a:rPr sz="3600" spc="3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3600" spc="3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приложение</a:t>
            </a:r>
            <a:r>
              <a:rPr sz="3600" spc="3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к</a:t>
            </a:r>
            <a:r>
              <a:rPr sz="3600" spc="3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нему</a:t>
            </a:r>
            <a:r>
              <a:rPr sz="3600" spc="3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rgbClr val="5E0C0E"/>
                </a:solidFill>
                <a:latin typeface="Tahoma"/>
                <a:cs typeface="Tahoma"/>
              </a:rPr>
              <a:t>выдаются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выпускникам</a:t>
            </a:r>
            <a:r>
              <a:rPr sz="3600" spc="89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11</a:t>
            </a:r>
            <a:r>
              <a:rPr sz="3600" spc="87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(12)</a:t>
            </a:r>
            <a:r>
              <a:rPr sz="3600" spc="89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класса,</a:t>
            </a:r>
            <a:r>
              <a:rPr sz="3600" spc="88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завершившим</a:t>
            </a:r>
            <a:r>
              <a:rPr sz="3600" spc="894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обучение</a:t>
            </a:r>
            <a:r>
              <a:rPr sz="3600" spc="894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3600" spc="370" dirty="0">
                <a:solidFill>
                  <a:srgbClr val="5E0C0E"/>
                </a:solidFill>
                <a:latin typeface="Tahoma"/>
                <a:cs typeface="Tahoma"/>
              </a:rPr>
              <a:t>   </a:t>
            </a:r>
            <a:r>
              <a:rPr sz="3600" spc="-10" dirty="0">
                <a:solidFill>
                  <a:srgbClr val="5E0C0E"/>
                </a:solidFill>
                <a:latin typeface="Tahoma"/>
                <a:cs typeface="Tahoma"/>
              </a:rPr>
              <a:t>образовательным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программам</a:t>
            </a:r>
            <a:r>
              <a:rPr sz="3600" spc="1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среднего</a:t>
            </a:r>
            <a:r>
              <a:rPr sz="3600" spc="1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общего</a:t>
            </a:r>
            <a:r>
              <a:rPr sz="3600" spc="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образования,</a:t>
            </a:r>
            <a:r>
              <a:rPr sz="3600" spc="1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имеющим</a:t>
            </a:r>
            <a:r>
              <a:rPr sz="3600" spc="1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итоговые</a:t>
            </a:r>
            <a:r>
              <a:rPr sz="3600" spc="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отметки</a:t>
            </a:r>
            <a:r>
              <a:rPr sz="3600" spc="1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"отлично"</a:t>
            </a:r>
            <a:r>
              <a:rPr sz="3600" spc="1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spc="-25" dirty="0">
                <a:solidFill>
                  <a:srgbClr val="5E0C0E"/>
                </a:solidFill>
                <a:latin typeface="Tahoma"/>
                <a:cs typeface="Tahoma"/>
              </a:rPr>
              <a:t>по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всем</a:t>
            </a:r>
            <a:r>
              <a:rPr sz="3600" spc="4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учебным</a:t>
            </a:r>
            <a:r>
              <a:rPr sz="3600" spc="4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предметам</a:t>
            </a:r>
            <a:r>
              <a:rPr sz="3600" spc="4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учебного</a:t>
            </a:r>
            <a:r>
              <a:rPr sz="3600" spc="4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плана,</a:t>
            </a:r>
            <a:r>
              <a:rPr sz="3600" spc="4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изучавшимся</a:t>
            </a:r>
            <a:r>
              <a:rPr sz="3600" spc="43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на</a:t>
            </a:r>
            <a:r>
              <a:rPr sz="3600" spc="4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уровне</a:t>
            </a:r>
            <a:r>
              <a:rPr sz="3600" spc="4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среднего</a:t>
            </a:r>
            <a:r>
              <a:rPr sz="3600" spc="4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rgbClr val="5E0C0E"/>
                </a:solidFill>
                <a:latin typeface="Tahoma"/>
                <a:cs typeface="Tahoma"/>
              </a:rPr>
              <a:t>общего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образования,</a:t>
            </a:r>
            <a:r>
              <a:rPr sz="3600" spc="85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получившим</a:t>
            </a:r>
            <a:r>
              <a:rPr sz="3600" spc="85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удовлетворительные</a:t>
            </a:r>
            <a:r>
              <a:rPr sz="3600" spc="85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результаты</a:t>
            </a:r>
            <a:r>
              <a:rPr sz="3600" spc="86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при</a:t>
            </a:r>
            <a:r>
              <a:rPr sz="3600" spc="85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spc="-10" dirty="0">
                <a:solidFill>
                  <a:srgbClr val="5E0C0E"/>
                </a:solidFill>
                <a:latin typeface="Tahoma"/>
                <a:cs typeface="Tahoma"/>
              </a:rPr>
              <a:t>прохождении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государственной</a:t>
            </a:r>
            <a:r>
              <a:rPr sz="3600" spc="31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итоговой</a:t>
            </a:r>
            <a:r>
              <a:rPr sz="3600" spc="32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аттестации</a:t>
            </a:r>
            <a:r>
              <a:rPr sz="3600" spc="31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(без</a:t>
            </a:r>
            <a:r>
              <a:rPr sz="3600" spc="30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учета</a:t>
            </a:r>
            <a:r>
              <a:rPr sz="3600" spc="31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результатов,</a:t>
            </a:r>
            <a:r>
              <a:rPr sz="3600" spc="31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полученных</a:t>
            </a:r>
            <a:r>
              <a:rPr sz="3600" spc="33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spc="-25" dirty="0">
                <a:solidFill>
                  <a:srgbClr val="5E0C0E"/>
                </a:solidFill>
                <a:latin typeface="Tahoma"/>
                <a:cs typeface="Tahoma"/>
              </a:rPr>
              <a:t>при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прохождении</a:t>
            </a:r>
            <a:r>
              <a:rPr sz="3600" spc="-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повторной</a:t>
            </a:r>
            <a:r>
              <a:rPr sz="3600" spc="-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государственной</a:t>
            </a:r>
            <a:r>
              <a:rPr sz="3600" spc="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итоговой</a:t>
            </a:r>
            <a:r>
              <a:rPr sz="3600" spc="-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аттестации)</a:t>
            </a:r>
            <a:r>
              <a:rPr sz="3600" spc="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3600" spc="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rgbClr val="5E0C0E"/>
                </a:solidFill>
                <a:latin typeface="Tahoma"/>
                <a:cs typeface="Tahoma"/>
              </a:rPr>
              <a:t>набравшим:</a:t>
            </a:r>
            <a:endParaRPr sz="3600">
              <a:latin typeface="Tahoma"/>
              <a:cs typeface="Tahoma"/>
            </a:endParaRPr>
          </a:p>
          <a:p>
            <a:pPr marL="12700" marR="5080" algn="just">
              <a:lnSpc>
                <a:spcPct val="100899"/>
              </a:lnSpc>
              <a:spcBef>
                <a:spcPts val="3904"/>
              </a:spcBef>
            </a:pP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не</a:t>
            </a:r>
            <a:r>
              <a:rPr sz="3600" spc="31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менее</a:t>
            </a:r>
            <a:r>
              <a:rPr sz="3600" spc="3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70</a:t>
            </a:r>
            <a:r>
              <a:rPr sz="3600" spc="30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баллов</a:t>
            </a:r>
            <a:r>
              <a:rPr sz="3600" spc="31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на</a:t>
            </a:r>
            <a:r>
              <a:rPr sz="3600" spc="30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ЕГЭ</a:t>
            </a:r>
            <a:r>
              <a:rPr sz="3600" spc="3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соответственно</a:t>
            </a:r>
            <a:r>
              <a:rPr sz="3600" spc="3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3600" spc="2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учебным</a:t>
            </a:r>
            <a:r>
              <a:rPr sz="3600" spc="31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предметам</a:t>
            </a:r>
            <a:r>
              <a:rPr sz="3600" spc="3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"Русский</a:t>
            </a:r>
            <a:r>
              <a:rPr sz="3600" spc="30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язык"</a:t>
            </a:r>
            <a:r>
              <a:rPr sz="3600" spc="3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spc="-50" dirty="0">
                <a:solidFill>
                  <a:srgbClr val="5E0C0E"/>
                </a:solidFill>
                <a:latin typeface="Tahoma"/>
                <a:cs typeface="Tahoma"/>
              </a:rPr>
              <a:t>и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не</a:t>
            </a:r>
            <a:r>
              <a:rPr sz="3600" spc="-2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менее</a:t>
            </a:r>
            <a:r>
              <a:rPr sz="3600" spc="-1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70</a:t>
            </a:r>
            <a:r>
              <a:rPr sz="3600" spc="-1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баллов</a:t>
            </a:r>
            <a:r>
              <a:rPr sz="3600" spc="-2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одного</a:t>
            </a:r>
            <a:r>
              <a:rPr sz="3600" spc="-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из</a:t>
            </a:r>
            <a:r>
              <a:rPr sz="3600" spc="-3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сдаваемых</a:t>
            </a:r>
            <a:r>
              <a:rPr sz="3600" spc="-1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предметов</a:t>
            </a:r>
            <a:r>
              <a:rPr sz="3600" spc="-1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или</a:t>
            </a:r>
            <a:r>
              <a:rPr sz="3600" spc="-2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5</a:t>
            </a:r>
            <a:r>
              <a:rPr sz="3600" spc="-2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баллов</a:t>
            </a:r>
            <a:r>
              <a:rPr sz="3600" spc="-2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на</a:t>
            </a:r>
            <a:r>
              <a:rPr sz="3600" spc="-2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ЕГЭ</a:t>
            </a:r>
            <a:r>
              <a:rPr sz="3600" spc="355" dirty="0">
                <a:solidFill>
                  <a:srgbClr val="5E0C0E"/>
                </a:solidFill>
                <a:latin typeface="Tahoma"/>
                <a:cs typeface="Tahoma"/>
              </a:rPr>
              <a:t>   </a:t>
            </a:r>
            <a:r>
              <a:rPr sz="3600" spc="-25" dirty="0">
                <a:solidFill>
                  <a:srgbClr val="5E0C0E"/>
                </a:solidFill>
                <a:latin typeface="Tahoma"/>
                <a:cs typeface="Tahoma"/>
              </a:rPr>
              <a:t>по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учебному</a:t>
            </a:r>
            <a:r>
              <a:rPr sz="3600" spc="8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предмету</a:t>
            </a:r>
            <a:r>
              <a:rPr sz="3600" spc="8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"Математика"</a:t>
            </a:r>
            <a:r>
              <a:rPr sz="3600" spc="8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базового</a:t>
            </a:r>
            <a:r>
              <a:rPr sz="3600" spc="8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уровня</a:t>
            </a:r>
            <a:r>
              <a:rPr sz="3600" spc="8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(при</a:t>
            </a:r>
            <a:r>
              <a:rPr sz="3600" spc="8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условии,</a:t>
            </a:r>
            <a:r>
              <a:rPr sz="3600" spc="83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что</a:t>
            </a:r>
            <a:r>
              <a:rPr sz="3600" spc="85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3600" spc="-10" dirty="0">
                <a:solidFill>
                  <a:srgbClr val="5E0C0E"/>
                </a:solidFill>
                <a:latin typeface="Tahoma"/>
                <a:cs typeface="Tahoma"/>
              </a:rPr>
              <a:t>выпускник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сдает</a:t>
            </a:r>
            <a:r>
              <a:rPr sz="3600" spc="-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только</a:t>
            </a:r>
            <a:r>
              <a:rPr sz="3600" spc="-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предметы «Русский</a:t>
            </a:r>
            <a:r>
              <a:rPr sz="3600" spc="-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dirty="0">
                <a:solidFill>
                  <a:srgbClr val="5E0C0E"/>
                </a:solidFill>
                <a:latin typeface="Tahoma"/>
                <a:cs typeface="Tahoma"/>
              </a:rPr>
              <a:t>язык» и</a:t>
            </a:r>
            <a:r>
              <a:rPr sz="3600" spc="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rgbClr val="5E0C0E"/>
                </a:solidFill>
                <a:latin typeface="Tahoma"/>
                <a:cs typeface="Tahoma"/>
              </a:rPr>
              <a:t>«Математика»).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5009" y="7344587"/>
            <a:ext cx="2518282" cy="335711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3844" y="571499"/>
            <a:ext cx="15169895" cy="64007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892935" y="1701101"/>
            <a:ext cx="606552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79"/>
              </a:lnSpc>
              <a:spcBef>
                <a:spcPts val="100"/>
              </a:spcBef>
            </a:pPr>
            <a:r>
              <a:rPr sz="3200" b="1" spc="-10" dirty="0">
                <a:solidFill>
                  <a:srgbClr val="404040"/>
                </a:solidFill>
                <a:latin typeface="Arial"/>
                <a:cs typeface="Arial"/>
              </a:rPr>
              <a:t>Медаль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3779"/>
              </a:lnSpc>
            </a:pPr>
            <a:r>
              <a:rPr sz="3200" b="1" dirty="0">
                <a:solidFill>
                  <a:srgbClr val="404040"/>
                </a:solidFill>
                <a:latin typeface="Arial"/>
                <a:cs typeface="Arial"/>
              </a:rPr>
              <a:t>«За</a:t>
            </a:r>
            <a:r>
              <a:rPr sz="32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04040"/>
                </a:solidFill>
                <a:latin typeface="Arial"/>
                <a:cs typeface="Arial"/>
              </a:rPr>
              <a:t>особые</a:t>
            </a:r>
            <a:r>
              <a:rPr sz="3200" b="1" spc="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04040"/>
                </a:solidFill>
                <a:latin typeface="Arial"/>
                <a:cs typeface="Arial"/>
              </a:rPr>
              <a:t>успехи</a:t>
            </a:r>
            <a:r>
              <a:rPr sz="3200" b="1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32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Arial"/>
                <a:cs typeface="Arial"/>
              </a:rPr>
              <a:t>учении»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2535" y="2476803"/>
            <a:ext cx="7463282" cy="4353691"/>
          </a:xfrm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4"/>
              </a:spcBef>
            </a:pPr>
            <a:r>
              <a:rPr sz="3200" b="1" dirty="0">
                <a:solidFill>
                  <a:srgbClr val="404040"/>
                </a:solidFill>
                <a:latin typeface="Arial"/>
                <a:cs typeface="Arial"/>
              </a:rPr>
              <a:t>выдается</a:t>
            </a:r>
            <a:r>
              <a:rPr sz="3200" b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Arial"/>
                <a:cs typeface="Arial"/>
              </a:rPr>
              <a:t>выпускникам</a:t>
            </a:r>
            <a:endParaRPr sz="3200" dirty="0">
              <a:latin typeface="Arial"/>
              <a:cs typeface="Arial"/>
            </a:endParaRPr>
          </a:p>
          <a:p>
            <a:pPr marL="243204" marR="5080">
              <a:lnSpc>
                <a:spcPct val="102200"/>
              </a:lnSpc>
              <a:spcBef>
                <a:spcPts val="1185"/>
              </a:spcBef>
            </a:pPr>
            <a:r>
              <a:rPr lang="ru-RU" sz="2800" dirty="0"/>
              <a:t>Порядок выдачи медалей в 2026 г регламентирован</a:t>
            </a:r>
            <a:br>
              <a:rPr lang="ru-RU" sz="2800" dirty="0"/>
            </a:br>
            <a:r>
              <a:rPr lang="ru-RU" sz="2800" dirty="0"/>
              <a:t>Приказом </a:t>
            </a:r>
            <a:r>
              <a:rPr lang="ru-RU" sz="2800" dirty="0" err="1"/>
              <a:t>Минпросвещения</a:t>
            </a:r>
            <a:r>
              <a:rPr lang="ru-RU" sz="2800" dirty="0"/>
              <a:t> России от 29.09.2023</a:t>
            </a:r>
            <a:br>
              <a:rPr lang="ru-RU" sz="2800" dirty="0"/>
            </a:br>
            <a:r>
              <a:rPr lang="ru-RU" sz="2800" dirty="0"/>
              <a:t>N 730 (ред. от 22.01.2025) "Об утверждении Порядка и условий выдачи медалей "За особые успехи в учении" I и II степеней"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367" y="6889950"/>
            <a:ext cx="9315450" cy="877569"/>
          </a:xfrm>
          <a:prstGeom prst="rect">
            <a:avLst/>
          </a:prstGeom>
          <a:ln w="14855">
            <a:solidFill>
              <a:srgbClr val="C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2263140" marR="2154555" indent="-101600">
              <a:lnSpc>
                <a:spcPts val="3100"/>
              </a:lnSpc>
              <a:spcBef>
                <a:spcPts val="630"/>
              </a:spcBef>
            </a:pP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МЕДАЛЬ</a:t>
            </a:r>
            <a:r>
              <a:rPr sz="2650" b="1" spc="-1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ВЫДАЕТСЯ</a:t>
            </a:r>
            <a:r>
              <a:rPr sz="2650" b="1" spc="-1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ВМЕСТЕ </a:t>
            </a:r>
            <a:r>
              <a:rPr sz="265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65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50" b="1" spc="-59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2650" b="1" spc="50" dirty="0">
                <a:solidFill>
                  <a:srgbClr val="C00000"/>
                </a:solidFill>
                <a:latin typeface="Arial"/>
                <a:cs typeface="Arial"/>
              </a:rPr>
              <a:t>ТТ</a:t>
            </a:r>
            <a:r>
              <a:rPr sz="2650" b="1" spc="-20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2650" b="1" spc="-210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650" b="1" spc="-49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2650" b="1" spc="-59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2650" b="1" spc="-15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2650" b="1" spc="-35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2650" b="1" spc="-5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sz="2650" b="1" spc="-1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265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C00000"/>
                </a:solidFill>
                <a:latin typeface="Arial"/>
                <a:cs typeface="Arial"/>
              </a:rPr>
              <a:t>ОТЛИЧИЕМ</a:t>
            </a:r>
            <a:endParaRPr sz="265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179" y="3450208"/>
            <a:ext cx="1348613" cy="13486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11221" y="8267079"/>
            <a:ext cx="6645909" cy="114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93838"/>
                </a:solidFill>
                <a:latin typeface="Microsoft Sans Serif"/>
                <a:cs typeface="Microsoft Sans Serif"/>
              </a:rPr>
              <a:t>Приказ</a:t>
            </a:r>
            <a:r>
              <a:rPr sz="2400" spc="-5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93838"/>
                </a:solidFill>
                <a:latin typeface="Microsoft Sans Serif"/>
                <a:cs typeface="Microsoft Sans Serif"/>
              </a:rPr>
              <a:t>об</a:t>
            </a:r>
            <a:r>
              <a:rPr sz="2400" spc="3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93838"/>
                </a:solidFill>
                <a:latin typeface="Microsoft Sans Serif"/>
                <a:cs typeface="Microsoft Sans Serif"/>
              </a:rPr>
              <a:t>утверждении</a:t>
            </a:r>
            <a:r>
              <a:rPr sz="2400" spc="7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93838"/>
                </a:solidFill>
                <a:latin typeface="Microsoft Sans Serif"/>
                <a:cs typeface="Microsoft Sans Serif"/>
              </a:rPr>
              <a:t>Порядка</a:t>
            </a:r>
            <a:r>
              <a:rPr sz="2400" spc="10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93838"/>
                </a:solidFill>
                <a:latin typeface="Microsoft Sans Serif"/>
                <a:cs typeface="Microsoft Sans Serif"/>
              </a:rPr>
              <a:t>заполнения,</a:t>
            </a: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50" spc="-30" dirty="0">
                <a:solidFill>
                  <a:srgbClr val="393838"/>
                </a:solidFill>
                <a:latin typeface="Microsoft Sans Serif"/>
                <a:cs typeface="Microsoft Sans Serif"/>
              </a:rPr>
              <a:t>учета</a:t>
            </a:r>
            <a:r>
              <a:rPr sz="2450" spc="-13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dirty="0">
                <a:solidFill>
                  <a:srgbClr val="393838"/>
                </a:solidFill>
                <a:latin typeface="Microsoft Sans Serif"/>
                <a:cs typeface="Microsoft Sans Serif"/>
              </a:rPr>
              <a:t>и</a:t>
            </a:r>
            <a:r>
              <a:rPr sz="2450" spc="-16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dirty="0">
                <a:solidFill>
                  <a:srgbClr val="393838"/>
                </a:solidFill>
                <a:latin typeface="Microsoft Sans Serif"/>
                <a:cs typeface="Microsoft Sans Serif"/>
              </a:rPr>
              <a:t>выдачи</a:t>
            </a:r>
            <a:r>
              <a:rPr sz="2450" spc="-114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dirty="0">
                <a:solidFill>
                  <a:srgbClr val="393838"/>
                </a:solidFill>
                <a:latin typeface="Microsoft Sans Serif"/>
                <a:cs typeface="Microsoft Sans Serif"/>
              </a:rPr>
              <a:t>аттестатов</a:t>
            </a:r>
            <a:r>
              <a:rPr sz="2450" spc="-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-50" dirty="0">
                <a:solidFill>
                  <a:srgbClr val="393838"/>
                </a:solidFill>
                <a:latin typeface="Microsoft Sans Serif"/>
                <a:cs typeface="Microsoft Sans Serif"/>
              </a:rPr>
              <a:t>от</a:t>
            </a:r>
            <a:r>
              <a:rPr sz="2450" spc="-11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50" spc="-10" dirty="0">
                <a:solidFill>
                  <a:srgbClr val="393838"/>
                </a:solidFill>
                <a:latin typeface="Microsoft Sans Serif"/>
                <a:cs typeface="Microsoft Sans Serif"/>
              </a:rPr>
              <a:t>05.10.2020</a:t>
            </a:r>
            <a:endParaRPr sz="24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dirty="0">
                <a:solidFill>
                  <a:srgbClr val="393838"/>
                </a:solidFill>
                <a:latin typeface="Microsoft Sans Serif"/>
                <a:cs typeface="Microsoft Sans Serif"/>
              </a:rPr>
              <a:t>№</a:t>
            </a:r>
            <a:r>
              <a:rPr sz="2400" spc="-4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93838"/>
                </a:solidFill>
                <a:latin typeface="Microsoft Sans Serif"/>
                <a:cs typeface="Microsoft Sans Serif"/>
              </a:rPr>
              <a:t>546</a:t>
            </a:r>
            <a:r>
              <a:rPr sz="2400" spc="50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93838"/>
                </a:solidFill>
                <a:latin typeface="Microsoft Sans Serif"/>
                <a:cs typeface="Microsoft Sans Serif"/>
              </a:rPr>
              <a:t>(с</a:t>
            </a:r>
            <a:r>
              <a:rPr sz="2400" spc="-135" dirty="0">
                <a:solidFill>
                  <a:srgbClr val="393838"/>
                </a:solidFill>
                <a:latin typeface="Microsoft Sans Serif"/>
                <a:cs typeface="Microsoft Sans Serif"/>
              </a:rPr>
              <a:t> </a:t>
            </a:r>
            <a:r>
              <a:rPr sz="2400" dirty="0" err="1">
                <a:solidFill>
                  <a:srgbClr val="393838"/>
                </a:solidFill>
                <a:latin typeface="Microsoft Sans Serif"/>
                <a:cs typeface="Microsoft Sans Serif"/>
              </a:rPr>
              <a:t>изм</a:t>
            </a:r>
            <a:r>
              <a:rPr lang="ru-RU" sz="2400" dirty="0" err="1">
                <a:solidFill>
                  <a:srgbClr val="393838"/>
                </a:solidFill>
                <a:latin typeface="Microsoft Sans Serif"/>
                <a:cs typeface="Microsoft Sans Serif"/>
              </a:rPr>
              <a:t>енениями</a:t>
            </a:r>
            <a:r>
              <a:rPr sz="2400" spc="-10" dirty="0">
                <a:solidFill>
                  <a:srgbClr val="393838"/>
                </a:solidFill>
                <a:latin typeface="Microsoft Sans Serif"/>
                <a:cs typeface="Microsoft Sans Serif"/>
              </a:rPr>
              <a:t>)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182" y="7950516"/>
            <a:ext cx="1328419" cy="132918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390880" y="1525904"/>
            <a:ext cx="14992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КРИТЕРИИ</a:t>
            </a:r>
            <a:endParaRPr sz="190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555035" y="1595500"/>
            <a:ext cx="8630920" cy="1397000"/>
            <a:chOff x="10555035" y="1595500"/>
            <a:chExt cx="8630920" cy="1397000"/>
          </a:xfrm>
        </p:grpSpPr>
        <p:sp>
          <p:nvSpPr>
            <p:cNvPr id="11" name="object 11"/>
            <p:cNvSpPr/>
            <p:nvPr/>
          </p:nvSpPr>
          <p:spPr>
            <a:xfrm>
              <a:off x="10562463" y="1907590"/>
              <a:ext cx="8616315" cy="1077595"/>
            </a:xfrm>
            <a:custGeom>
              <a:avLst/>
              <a:gdLst/>
              <a:ahLst/>
              <a:cxnLst/>
              <a:rect l="l" t="t" r="r" b="b"/>
              <a:pathLst>
                <a:path w="8616315" h="1077595">
                  <a:moveTo>
                    <a:pt x="0" y="1077036"/>
                  </a:moveTo>
                  <a:lnTo>
                    <a:pt x="8616060" y="1077036"/>
                  </a:lnTo>
                  <a:lnTo>
                    <a:pt x="8616060" y="0"/>
                  </a:lnTo>
                  <a:lnTo>
                    <a:pt x="0" y="0"/>
                  </a:lnTo>
                  <a:lnTo>
                    <a:pt x="0" y="1077036"/>
                  </a:lnTo>
                  <a:close/>
                </a:path>
              </a:pathLst>
            </a:custGeom>
            <a:ln w="14855">
              <a:solidFill>
                <a:srgbClr val="446F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16956" y="1595500"/>
              <a:ext cx="631825" cy="631825"/>
            </a:xfrm>
            <a:custGeom>
              <a:avLst/>
              <a:gdLst/>
              <a:ahLst/>
              <a:cxnLst/>
              <a:rect l="l" t="t" r="r" b="b"/>
              <a:pathLst>
                <a:path w="631825" h="631825">
                  <a:moveTo>
                    <a:pt x="315595" y="0"/>
                  </a:moveTo>
                  <a:lnTo>
                    <a:pt x="243205" y="8382"/>
                  </a:lnTo>
                  <a:lnTo>
                    <a:pt x="176784" y="32258"/>
                  </a:lnTo>
                  <a:lnTo>
                    <a:pt x="118236" y="69469"/>
                  </a:lnTo>
                  <a:lnTo>
                    <a:pt x="69342" y="118364"/>
                  </a:lnTo>
                  <a:lnTo>
                    <a:pt x="32003" y="177038"/>
                  </a:lnTo>
                  <a:lnTo>
                    <a:pt x="8255" y="243332"/>
                  </a:lnTo>
                  <a:lnTo>
                    <a:pt x="0" y="315849"/>
                  </a:lnTo>
                  <a:lnTo>
                    <a:pt x="8255" y="388239"/>
                  </a:lnTo>
                  <a:lnTo>
                    <a:pt x="32003" y="454533"/>
                  </a:lnTo>
                  <a:lnTo>
                    <a:pt x="69342" y="513207"/>
                  </a:lnTo>
                  <a:lnTo>
                    <a:pt x="118236" y="562101"/>
                  </a:lnTo>
                  <a:lnTo>
                    <a:pt x="176784" y="599440"/>
                  </a:lnTo>
                  <a:lnTo>
                    <a:pt x="243205" y="623189"/>
                  </a:lnTo>
                  <a:lnTo>
                    <a:pt x="315595" y="631444"/>
                  </a:lnTo>
                  <a:lnTo>
                    <a:pt x="387984" y="623189"/>
                  </a:lnTo>
                  <a:lnTo>
                    <a:pt x="454405" y="599440"/>
                  </a:lnTo>
                  <a:lnTo>
                    <a:pt x="513080" y="562101"/>
                  </a:lnTo>
                  <a:lnTo>
                    <a:pt x="561975" y="513207"/>
                  </a:lnTo>
                  <a:lnTo>
                    <a:pt x="599186" y="454533"/>
                  </a:lnTo>
                  <a:lnTo>
                    <a:pt x="622934" y="388239"/>
                  </a:lnTo>
                  <a:lnTo>
                    <a:pt x="631317" y="315849"/>
                  </a:lnTo>
                  <a:lnTo>
                    <a:pt x="622934" y="243332"/>
                  </a:lnTo>
                  <a:lnTo>
                    <a:pt x="599186" y="177038"/>
                  </a:lnTo>
                  <a:lnTo>
                    <a:pt x="561975" y="118364"/>
                  </a:lnTo>
                  <a:lnTo>
                    <a:pt x="513080" y="69469"/>
                  </a:lnTo>
                  <a:lnTo>
                    <a:pt x="454405" y="32258"/>
                  </a:lnTo>
                  <a:lnTo>
                    <a:pt x="387984" y="8382"/>
                  </a:lnTo>
                  <a:lnTo>
                    <a:pt x="315595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35701" y="1744293"/>
              <a:ext cx="398310" cy="39349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0554843" y="3051428"/>
            <a:ext cx="8631555" cy="1901825"/>
            <a:chOff x="10554843" y="3051428"/>
            <a:chExt cx="8631555" cy="1901825"/>
          </a:xfrm>
        </p:grpSpPr>
        <p:sp>
          <p:nvSpPr>
            <p:cNvPr id="15" name="object 15"/>
            <p:cNvSpPr/>
            <p:nvPr/>
          </p:nvSpPr>
          <p:spPr>
            <a:xfrm>
              <a:off x="10562463" y="3363594"/>
              <a:ext cx="8616315" cy="1582420"/>
            </a:xfrm>
            <a:custGeom>
              <a:avLst/>
              <a:gdLst/>
              <a:ahLst/>
              <a:cxnLst/>
              <a:rect l="l" t="t" r="r" b="b"/>
              <a:pathLst>
                <a:path w="8616315" h="1582420">
                  <a:moveTo>
                    <a:pt x="0" y="1582039"/>
                  </a:moveTo>
                  <a:lnTo>
                    <a:pt x="8616060" y="1582039"/>
                  </a:lnTo>
                  <a:lnTo>
                    <a:pt x="8616060" y="0"/>
                  </a:lnTo>
                  <a:lnTo>
                    <a:pt x="0" y="0"/>
                  </a:lnTo>
                  <a:lnTo>
                    <a:pt x="0" y="1582039"/>
                  </a:lnTo>
                  <a:close/>
                </a:path>
              </a:pathLst>
            </a:custGeom>
            <a:ln w="14855">
              <a:solidFill>
                <a:srgbClr val="446F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316956" y="3051428"/>
              <a:ext cx="631825" cy="638810"/>
            </a:xfrm>
            <a:custGeom>
              <a:avLst/>
              <a:gdLst/>
              <a:ahLst/>
              <a:cxnLst/>
              <a:rect l="l" t="t" r="r" b="b"/>
              <a:pathLst>
                <a:path w="631825" h="638810">
                  <a:moveTo>
                    <a:pt x="315595" y="0"/>
                  </a:moveTo>
                  <a:lnTo>
                    <a:pt x="243205" y="8509"/>
                  </a:lnTo>
                  <a:lnTo>
                    <a:pt x="176784" y="32512"/>
                  </a:lnTo>
                  <a:lnTo>
                    <a:pt x="118236" y="70104"/>
                  </a:lnTo>
                  <a:lnTo>
                    <a:pt x="69342" y="119634"/>
                  </a:lnTo>
                  <a:lnTo>
                    <a:pt x="32003" y="178943"/>
                  </a:lnTo>
                  <a:lnTo>
                    <a:pt x="8255" y="246125"/>
                  </a:lnTo>
                  <a:lnTo>
                    <a:pt x="0" y="319405"/>
                  </a:lnTo>
                  <a:lnTo>
                    <a:pt x="8255" y="392684"/>
                  </a:lnTo>
                  <a:lnTo>
                    <a:pt x="32003" y="459867"/>
                  </a:lnTo>
                  <a:lnTo>
                    <a:pt x="69342" y="519175"/>
                  </a:lnTo>
                  <a:lnTo>
                    <a:pt x="118236" y="568706"/>
                  </a:lnTo>
                  <a:lnTo>
                    <a:pt x="176784" y="606298"/>
                  </a:lnTo>
                  <a:lnTo>
                    <a:pt x="243205" y="630301"/>
                  </a:lnTo>
                  <a:lnTo>
                    <a:pt x="315595" y="638683"/>
                  </a:lnTo>
                  <a:lnTo>
                    <a:pt x="387984" y="630301"/>
                  </a:lnTo>
                  <a:lnTo>
                    <a:pt x="454405" y="606298"/>
                  </a:lnTo>
                  <a:lnTo>
                    <a:pt x="513080" y="568706"/>
                  </a:lnTo>
                  <a:lnTo>
                    <a:pt x="561975" y="519175"/>
                  </a:lnTo>
                  <a:lnTo>
                    <a:pt x="599186" y="459867"/>
                  </a:lnTo>
                  <a:lnTo>
                    <a:pt x="622934" y="392684"/>
                  </a:lnTo>
                  <a:lnTo>
                    <a:pt x="631317" y="319405"/>
                  </a:lnTo>
                  <a:lnTo>
                    <a:pt x="622934" y="246125"/>
                  </a:lnTo>
                  <a:lnTo>
                    <a:pt x="599186" y="178943"/>
                  </a:lnTo>
                  <a:lnTo>
                    <a:pt x="561975" y="119634"/>
                  </a:lnTo>
                  <a:lnTo>
                    <a:pt x="513080" y="70104"/>
                  </a:lnTo>
                  <a:lnTo>
                    <a:pt x="454405" y="32512"/>
                  </a:lnTo>
                  <a:lnTo>
                    <a:pt x="387984" y="8509"/>
                  </a:lnTo>
                  <a:lnTo>
                    <a:pt x="315595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91835" y="3311499"/>
              <a:ext cx="259600" cy="2301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428336" y="3141471"/>
              <a:ext cx="379095" cy="459740"/>
            </a:xfrm>
            <a:custGeom>
              <a:avLst/>
              <a:gdLst/>
              <a:ahLst/>
              <a:cxnLst/>
              <a:rect l="l" t="t" r="r" b="b"/>
              <a:pathLst>
                <a:path w="379094" h="459739">
                  <a:moveTo>
                    <a:pt x="378841" y="50927"/>
                  </a:moveTo>
                  <a:lnTo>
                    <a:pt x="377825" y="41275"/>
                  </a:lnTo>
                  <a:lnTo>
                    <a:pt x="371348" y="33909"/>
                  </a:lnTo>
                  <a:lnTo>
                    <a:pt x="349504" y="33909"/>
                  </a:lnTo>
                  <a:lnTo>
                    <a:pt x="349504" y="65405"/>
                  </a:lnTo>
                  <a:lnTo>
                    <a:pt x="349504" y="426847"/>
                  </a:lnTo>
                  <a:lnTo>
                    <a:pt x="27051" y="426847"/>
                  </a:lnTo>
                  <a:lnTo>
                    <a:pt x="27051" y="65405"/>
                  </a:lnTo>
                  <a:lnTo>
                    <a:pt x="64897" y="65405"/>
                  </a:lnTo>
                  <a:lnTo>
                    <a:pt x="64897" y="89408"/>
                  </a:lnTo>
                  <a:lnTo>
                    <a:pt x="69088" y="89408"/>
                  </a:lnTo>
                  <a:lnTo>
                    <a:pt x="69088" y="97028"/>
                  </a:lnTo>
                  <a:lnTo>
                    <a:pt x="318389" y="97028"/>
                  </a:lnTo>
                  <a:lnTo>
                    <a:pt x="318389" y="89408"/>
                  </a:lnTo>
                  <a:lnTo>
                    <a:pt x="321437" y="89408"/>
                  </a:lnTo>
                  <a:lnTo>
                    <a:pt x="321437" y="65405"/>
                  </a:lnTo>
                  <a:lnTo>
                    <a:pt x="349504" y="65405"/>
                  </a:lnTo>
                  <a:lnTo>
                    <a:pt x="349504" y="33909"/>
                  </a:lnTo>
                  <a:lnTo>
                    <a:pt x="318135" y="33909"/>
                  </a:lnTo>
                  <a:lnTo>
                    <a:pt x="312166" y="21336"/>
                  </a:lnTo>
                  <a:lnTo>
                    <a:pt x="302895" y="11303"/>
                  </a:lnTo>
                  <a:lnTo>
                    <a:pt x="291338" y="4699"/>
                  </a:lnTo>
                  <a:lnTo>
                    <a:pt x="278130" y="2286"/>
                  </a:lnTo>
                  <a:lnTo>
                    <a:pt x="232664" y="2286"/>
                  </a:lnTo>
                  <a:lnTo>
                    <a:pt x="231648" y="0"/>
                  </a:lnTo>
                  <a:lnTo>
                    <a:pt x="200152" y="0"/>
                  </a:lnTo>
                  <a:lnTo>
                    <a:pt x="205613" y="8382"/>
                  </a:lnTo>
                  <a:lnTo>
                    <a:pt x="207772" y="17018"/>
                  </a:lnTo>
                  <a:lnTo>
                    <a:pt x="207772" y="26543"/>
                  </a:lnTo>
                  <a:lnTo>
                    <a:pt x="214249" y="32639"/>
                  </a:lnTo>
                  <a:lnTo>
                    <a:pt x="286639" y="32639"/>
                  </a:lnTo>
                  <a:lnTo>
                    <a:pt x="292100" y="40005"/>
                  </a:lnTo>
                  <a:lnTo>
                    <a:pt x="294386" y="48387"/>
                  </a:lnTo>
                  <a:lnTo>
                    <a:pt x="294386" y="65278"/>
                  </a:lnTo>
                  <a:lnTo>
                    <a:pt x="95250" y="65278"/>
                  </a:lnTo>
                  <a:lnTo>
                    <a:pt x="95250" y="50927"/>
                  </a:lnTo>
                  <a:lnTo>
                    <a:pt x="94234" y="50927"/>
                  </a:lnTo>
                  <a:lnTo>
                    <a:pt x="94234" y="41275"/>
                  </a:lnTo>
                  <a:lnTo>
                    <a:pt x="100711" y="35179"/>
                  </a:lnTo>
                  <a:lnTo>
                    <a:pt x="107188" y="33909"/>
                  </a:lnTo>
                  <a:lnTo>
                    <a:pt x="5461" y="33909"/>
                  </a:lnTo>
                  <a:lnTo>
                    <a:pt x="0" y="41275"/>
                  </a:lnTo>
                  <a:lnTo>
                    <a:pt x="0" y="452374"/>
                  </a:lnTo>
                  <a:lnTo>
                    <a:pt x="7493" y="459740"/>
                  </a:lnTo>
                  <a:lnTo>
                    <a:pt x="372364" y="459740"/>
                  </a:lnTo>
                  <a:lnTo>
                    <a:pt x="378841" y="452374"/>
                  </a:lnTo>
                  <a:lnTo>
                    <a:pt x="378841" y="50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96661" y="3110881"/>
              <a:ext cx="163347" cy="6449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0801350" y="2190495"/>
            <a:ext cx="6788150" cy="8274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260"/>
              </a:spcBef>
            </a:pPr>
            <a:r>
              <a:rPr sz="2650" b="1" spc="-50" dirty="0">
                <a:solidFill>
                  <a:srgbClr val="9F090D"/>
                </a:solidFill>
                <a:latin typeface="Arial"/>
                <a:cs typeface="Arial"/>
              </a:rPr>
              <a:t>завершившим</a:t>
            </a:r>
            <a:r>
              <a:rPr sz="2650" b="1" spc="-6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b="1" spc="-50" dirty="0">
                <a:solidFill>
                  <a:srgbClr val="9F090D"/>
                </a:solidFill>
                <a:latin typeface="Arial"/>
                <a:cs typeface="Arial"/>
              </a:rPr>
              <a:t>освоение</a:t>
            </a:r>
            <a:r>
              <a:rPr sz="2650" b="1" spc="-13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spc="-30" dirty="0">
                <a:solidFill>
                  <a:srgbClr val="333333"/>
                </a:solidFill>
                <a:latin typeface="Microsoft Sans Serif"/>
                <a:cs typeface="Microsoft Sans Serif"/>
              </a:rPr>
              <a:t>образовательных программ</a:t>
            </a:r>
            <a:r>
              <a:rPr sz="2650" spc="-9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35" dirty="0">
                <a:solidFill>
                  <a:srgbClr val="333333"/>
                </a:solidFill>
                <a:latin typeface="Microsoft Sans Serif"/>
                <a:cs typeface="Microsoft Sans Serif"/>
              </a:rPr>
              <a:t>среднего</a:t>
            </a:r>
            <a:r>
              <a:rPr sz="2650" spc="-14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35" dirty="0">
                <a:solidFill>
                  <a:srgbClr val="333333"/>
                </a:solidFill>
                <a:latin typeface="Microsoft Sans Serif"/>
                <a:cs typeface="Microsoft Sans Serif"/>
              </a:rPr>
              <a:t>общего</a:t>
            </a:r>
            <a:r>
              <a:rPr sz="2650" spc="-12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образования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13415" y="3474084"/>
            <a:ext cx="7517765" cy="1231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dirty="0">
                <a:solidFill>
                  <a:srgbClr val="333333"/>
                </a:solidFill>
                <a:latin typeface="Microsoft Sans Serif"/>
                <a:cs typeface="Microsoft Sans Serif"/>
              </a:rPr>
              <a:t>имеющим</a:t>
            </a:r>
            <a:r>
              <a:rPr sz="2650" spc="-1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35" dirty="0">
                <a:solidFill>
                  <a:srgbClr val="333333"/>
                </a:solidFill>
                <a:latin typeface="Microsoft Sans Serif"/>
                <a:cs typeface="Microsoft Sans Serif"/>
              </a:rPr>
              <a:t>итоговые</a:t>
            </a:r>
            <a:r>
              <a:rPr sz="2650"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75" dirty="0">
                <a:solidFill>
                  <a:srgbClr val="333333"/>
                </a:solidFill>
                <a:latin typeface="Microsoft Sans Serif"/>
                <a:cs typeface="Microsoft Sans Serif"/>
              </a:rPr>
              <a:t>оценки</a:t>
            </a:r>
            <a:r>
              <a:rPr sz="2650" spc="-1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успеваемости</a:t>
            </a:r>
            <a:endParaRPr sz="265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3000"/>
              </a:lnSpc>
              <a:spcBef>
                <a:spcPts val="370"/>
              </a:spcBef>
            </a:pPr>
            <a:r>
              <a:rPr sz="2650" b="1" spc="-65" dirty="0">
                <a:solidFill>
                  <a:srgbClr val="9F090D"/>
                </a:solidFill>
                <a:latin typeface="Arial"/>
                <a:cs typeface="Arial"/>
              </a:rPr>
              <a:t>«отлично»</a:t>
            </a:r>
            <a:r>
              <a:rPr sz="2650" b="1" spc="-13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9F090D"/>
                </a:solidFill>
                <a:latin typeface="Arial"/>
                <a:cs typeface="Arial"/>
              </a:rPr>
              <a:t>по</a:t>
            </a:r>
            <a:r>
              <a:rPr sz="2650" b="1" spc="-13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b="1" spc="-90" dirty="0">
                <a:solidFill>
                  <a:srgbClr val="9F090D"/>
                </a:solidFill>
                <a:latin typeface="Arial"/>
                <a:cs typeface="Arial"/>
              </a:rPr>
              <a:t>всем</a:t>
            </a:r>
            <a:r>
              <a:rPr sz="2650" b="1" spc="-16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b="1" spc="-20" dirty="0">
                <a:solidFill>
                  <a:srgbClr val="9F090D"/>
                </a:solidFill>
                <a:latin typeface="Arial"/>
                <a:cs typeface="Arial"/>
              </a:rPr>
              <a:t>учебным</a:t>
            </a:r>
            <a:r>
              <a:rPr sz="2650" b="1" spc="-10" dirty="0">
                <a:solidFill>
                  <a:srgbClr val="9F090D"/>
                </a:solidFill>
                <a:latin typeface="Arial"/>
                <a:cs typeface="Arial"/>
              </a:rPr>
              <a:t> предметам</a:t>
            </a:r>
            <a:r>
              <a:rPr sz="2650" spc="-10" dirty="0">
                <a:solidFill>
                  <a:srgbClr val="9F090D"/>
                </a:solidFill>
                <a:latin typeface="Microsoft Sans Serif"/>
                <a:cs typeface="Microsoft Sans Serif"/>
              </a:rPr>
              <a:t>, </a:t>
            </a:r>
            <a:r>
              <a:rPr sz="26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изучавшимся</a:t>
            </a:r>
            <a:r>
              <a:rPr sz="2650" spc="-7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333333"/>
                </a:solidFill>
                <a:latin typeface="Microsoft Sans Serif"/>
                <a:cs typeface="Microsoft Sans Serif"/>
              </a:rPr>
              <a:t>в</a:t>
            </a:r>
            <a:r>
              <a:rPr sz="2650" spc="-1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2650" spc="-15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dirty="0">
                <a:solidFill>
                  <a:srgbClr val="333333"/>
                </a:solidFill>
                <a:latin typeface="Microsoft Sans Serif"/>
                <a:cs typeface="Microsoft Sans Serif"/>
              </a:rPr>
              <a:t>с</a:t>
            </a:r>
            <a:r>
              <a:rPr sz="2650" spc="-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учебным</a:t>
            </a:r>
            <a:r>
              <a:rPr sz="2650" spc="-9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z="2650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планом</a:t>
            </a:r>
            <a:endParaRPr sz="2650" dirty="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540557" y="4739385"/>
            <a:ext cx="8630920" cy="5661660"/>
            <a:chOff x="10540557" y="4739385"/>
            <a:chExt cx="8630920" cy="5661660"/>
          </a:xfrm>
        </p:grpSpPr>
        <p:sp>
          <p:nvSpPr>
            <p:cNvPr id="23" name="object 23"/>
            <p:cNvSpPr/>
            <p:nvPr/>
          </p:nvSpPr>
          <p:spPr>
            <a:xfrm>
              <a:off x="10547984" y="5133098"/>
              <a:ext cx="8616315" cy="5260975"/>
            </a:xfrm>
            <a:custGeom>
              <a:avLst/>
              <a:gdLst/>
              <a:ahLst/>
              <a:cxnLst/>
              <a:rect l="l" t="t" r="r" b="b"/>
              <a:pathLst>
                <a:path w="8616315" h="5260975">
                  <a:moveTo>
                    <a:pt x="0" y="5260467"/>
                  </a:moveTo>
                  <a:lnTo>
                    <a:pt x="8616061" y="5260467"/>
                  </a:lnTo>
                  <a:lnTo>
                    <a:pt x="8616061" y="0"/>
                  </a:lnTo>
                  <a:lnTo>
                    <a:pt x="0" y="0"/>
                  </a:lnTo>
                  <a:lnTo>
                    <a:pt x="0" y="5260467"/>
                  </a:lnTo>
                  <a:close/>
                </a:path>
              </a:pathLst>
            </a:custGeom>
            <a:ln w="14855">
              <a:solidFill>
                <a:srgbClr val="446F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302478" y="4739385"/>
              <a:ext cx="631825" cy="797560"/>
            </a:xfrm>
            <a:custGeom>
              <a:avLst/>
              <a:gdLst/>
              <a:ahLst/>
              <a:cxnLst/>
              <a:rect l="l" t="t" r="r" b="b"/>
              <a:pathLst>
                <a:path w="631825" h="797560">
                  <a:moveTo>
                    <a:pt x="315594" y="0"/>
                  </a:moveTo>
                  <a:lnTo>
                    <a:pt x="243204" y="10413"/>
                  </a:lnTo>
                  <a:lnTo>
                    <a:pt x="176783" y="40385"/>
                  </a:lnTo>
                  <a:lnTo>
                    <a:pt x="118236" y="87502"/>
                  </a:lnTo>
                  <a:lnTo>
                    <a:pt x="69341" y="149224"/>
                  </a:lnTo>
                  <a:lnTo>
                    <a:pt x="32003" y="223138"/>
                  </a:lnTo>
                  <a:lnTo>
                    <a:pt x="8254" y="307212"/>
                  </a:lnTo>
                  <a:lnTo>
                    <a:pt x="0" y="398525"/>
                  </a:lnTo>
                  <a:lnTo>
                    <a:pt x="8254" y="489838"/>
                  </a:lnTo>
                  <a:lnTo>
                    <a:pt x="32003" y="573785"/>
                  </a:lnTo>
                  <a:lnTo>
                    <a:pt x="69341" y="647826"/>
                  </a:lnTo>
                  <a:lnTo>
                    <a:pt x="118236" y="709421"/>
                  </a:lnTo>
                  <a:lnTo>
                    <a:pt x="176783" y="756411"/>
                  </a:lnTo>
                  <a:lnTo>
                    <a:pt x="243204" y="786383"/>
                  </a:lnTo>
                  <a:lnTo>
                    <a:pt x="315594" y="797051"/>
                  </a:lnTo>
                  <a:lnTo>
                    <a:pt x="387984" y="786383"/>
                  </a:lnTo>
                  <a:lnTo>
                    <a:pt x="454405" y="756411"/>
                  </a:lnTo>
                  <a:lnTo>
                    <a:pt x="513079" y="709421"/>
                  </a:lnTo>
                  <a:lnTo>
                    <a:pt x="561975" y="647826"/>
                  </a:lnTo>
                  <a:lnTo>
                    <a:pt x="599185" y="573785"/>
                  </a:lnTo>
                  <a:lnTo>
                    <a:pt x="623061" y="489838"/>
                  </a:lnTo>
                  <a:lnTo>
                    <a:pt x="631443" y="398525"/>
                  </a:lnTo>
                  <a:lnTo>
                    <a:pt x="623061" y="307212"/>
                  </a:lnTo>
                  <a:lnTo>
                    <a:pt x="599185" y="223138"/>
                  </a:lnTo>
                  <a:lnTo>
                    <a:pt x="561975" y="149224"/>
                  </a:lnTo>
                  <a:lnTo>
                    <a:pt x="513079" y="87502"/>
                  </a:lnTo>
                  <a:lnTo>
                    <a:pt x="454405" y="40385"/>
                  </a:lnTo>
                  <a:lnTo>
                    <a:pt x="387984" y="10413"/>
                  </a:lnTo>
                  <a:lnTo>
                    <a:pt x="315594" y="0"/>
                  </a:lnTo>
                  <a:close/>
                </a:path>
              </a:pathLst>
            </a:custGeom>
            <a:solidFill>
              <a:srgbClr val="446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28716" y="4908219"/>
              <a:ext cx="378840" cy="48750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0813415" y="5168010"/>
            <a:ext cx="7270750" cy="8375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2650" b="1" spc="-50" dirty="0">
                <a:solidFill>
                  <a:srgbClr val="9F090D"/>
                </a:solidFill>
                <a:latin typeface="Arial"/>
                <a:cs typeface="Arial"/>
              </a:rPr>
              <a:t>получившим</a:t>
            </a:r>
            <a:r>
              <a:rPr sz="2650" b="1" spc="-10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650" spc="-10" dirty="0">
                <a:solidFill>
                  <a:srgbClr val="333333"/>
                </a:solidFill>
                <a:latin typeface="Tahoma"/>
                <a:cs typeface="Tahoma"/>
              </a:rPr>
              <a:t>удовлетворительные</a:t>
            </a:r>
            <a:r>
              <a:rPr sz="2650" spc="-1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650" spc="-20" dirty="0">
                <a:solidFill>
                  <a:srgbClr val="333333"/>
                </a:solidFill>
                <a:latin typeface="Tahoma"/>
                <a:cs typeface="Tahoma"/>
              </a:rPr>
              <a:t>результаты </a:t>
            </a:r>
            <a:r>
              <a:rPr sz="2650" spc="-35" dirty="0">
                <a:solidFill>
                  <a:srgbClr val="333333"/>
                </a:solidFill>
                <a:latin typeface="Tahoma"/>
                <a:cs typeface="Tahoma"/>
              </a:rPr>
              <a:t>при</a:t>
            </a:r>
            <a:r>
              <a:rPr sz="2650" spc="-229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650" spc="-40" dirty="0">
                <a:solidFill>
                  <a:srgbClr val="333333"/>
                </a:solidFill>
                <a:latin typeface="Tahoma"/>
                <a:cs typeface="Tahoma"/>
              </a:rPr>
              <a:t>прохождении</a:t>
            </a:r>
            <a:r>
              <a:rPr sz="2650" spc="-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650" dirty="0">
                <a:solidFill>
                  <a:srgbClr val="333333"/>
                </a:solidFill>
                <a:latin typeface="Tahoma"/>
                <a:cs typeface="Tahoma"/>
              </a:rPr>
              <a:t>ГИА</a:t>
            </a:r>
            <a:r>
              <a:rPr sz="2650" spc="1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650" dirty="0">
                <a:solidFill>
                  <a:srgbClr val="333333"/>
                </a:solidFill>
                <a:latin typeface="Tahoma"/>
                <a:cs typeface="Tahoma"/>
              </a:rPr>
              <a:t>и</a:t>
            </a:r>
            <a:r>
              <a:rPr sz="2650" spc="-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650" b="1" spc="-10" dirty="0">
                <a:solidFill>
                  <a:srgbClr val="9F090D"/>
                </a:solidFill>
                <a:latin typeface="Arial"/>
                <a:cs typeface="Arial"/>
              </a:rPr>
              <a:t>набравшим</a:t>
            </a:r>
            <a:r>
              <a:rPr sz="2650" spc="-10" dirty="0">
                <a:solidFill>
                  <a:srgbClr val="9F090D"/>
                </a:solidFill>
                <a:latin typeface="Tahoma"/>
                <a:cs typeface="Tahoma"/>
              </a:rPr>
              <a:t>: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769600" y="6020815"/>
            <a:ext cx="7708265" cy="35515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482600" marR="657860" indent="-469900">
              <a:lnSpc>
                <a:spcPct val="102299"/>
              </a:lnSpc>
              <a:spcBef>
                <a:spcPts val="40"/>
              </a:spcBef>
              <a:buFont typeface="Tahoma"/>
              <a:buChar char="•"/>
              <a:tabLst>
                <a:tab pos="482600" algn="l"/>
              </a:tabLst>
            </a:pPr>
            <a:r>
              <a:rPr sz="2200" b="1" dirty="0">
                <a:solidFill>
                  <a:srgbClr val="9F090D"/>
                </a:solidFill>
                <a:latin typeface="Arial"/>
                <a:cs typeface="Arial"/>
              </a:rPr>
              <a:t>не</a:t>
            </a:r>
            <a:r>
              <a:rPr sz="2200" b="1" spc="10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F090D"/>
                </a:solidFill>
                <a:latin typeface="Arial"/>
                <a:cs typeface="Arial"/>
              </a:rPr>
              <a:t>менее</a:t>
            </a:r>
            <a:r>
              <a:rPr sz="2200" b="1" spc="22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F090D"/>
                </a:solidFill>
                <a:latin typeface="Arial"/>
                <a:cs typeface="Arial"/>
              </a:rPr>
              <a:t>70</a:t>
            </a:r>
            <a:r>
              <a:rPr sz="2200" b="1" spc="15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F090D"/>
                </a:solidFill>
                <a:latin typeface="Arial"/>
                <a:cs typeface="Arial"/>
              </a:rPr>
              <a:t>баллов</a:t>
            </a:r>
            <a:r>
              <a:rPr sz="2200" b="1" spc="5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на</a:t>
            </a:r>
            <a:r>
              <a:rPr sz="2200" spc="204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333333"/>
                </a:solidFill>
                <a:latin typeface="Tahoma"/>
                <a:cs typeface="Tahoma"/>
              </a:rPr>
              <a:t>ЕГЭ</a:t>
            </a:r>
            <a:r>
              <a:rPr sz="2200" spc="25" dirty="0">
                <a:solidFill>
                  <a:srgbClr val="333333"/>
                </a:solidFill>
                <a:latin typeface="Tahoma"/>
                <a:cs typeface="Tahoma"/>
              </a:rPr>
              <a:t> 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z="2200" spc="45" dirty="0">
                <a:solidFill>
                  <a:srgbClr val="333333"/>
                </a:solidFill>
                <a:latin typeface="Tahoma"/>
                <a:cs typeface="Tahoma"/>
              </a:rPr>
              <a:t> русскому</a:t>
            </a:r>
            <a:r>
              <a:rPr sz="2200" spc="2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Tahoma"/>
                <a:cs typeface="Tahoma"/>
              </a:rPr>
              <a:t>языку, </a:t>
            </a:r>
            <a:r>
              <a:rPr sz="2200" b="1" dirty="0">
                <a:solidFill>
                  <a:srgbClr val="9F090D"/>
                </a:solidFill>
                <a:latin typeface="Tahoma"/>
                <a:cs typeface="Tahoma"/>
              </a:rPr>
              <a:t>не</a:t>
            </a:r>
            <a:r>
              <a:rPr sz="2200" b="1" spc="-20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9F090D"/>
                </a:solidFill>
                <a:latin typeface="Tahoma"/>
                <a:cs typeface="Tahoma"/>
              </a:rPr>
              <a:t>менее</a:t>
            </a:r>
            <a:r>
              <a:rPr sz="2200" b="1" spc="40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9F090D"/>
                </a:solidFill>
                <a:latin typeface="Tahoma"/>
                <a:cs typeface="Tahoma"/>
              </a:rPr>
              <a:t>70</a:t>
            </a:r>
            <a:r>
              <a:rPr sz="2200" b="1" spc="-20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9F090D"/>
                </a:solidFill>
                <a:latin typeface="Tahoma"/>
                <a:cs typeface="Tahoma"/>
              </a:rPr>
              <a:t>баллов</a:t>
            </a:r>
            <a:r>
              <a:rPr sz="2200" b="1" spc="-20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z="2200" spc="-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одному</a:t>
            </a:r>
            <a:r>
              <a:rPr sz="2200" spc="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из</a:t>
            </a:r>
            <a:r>
              <a:rPr sz="2200" spc="7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Tahoma"/>
                <a:cs typeface="Tahoma"/>
              </a:rPr>
              <a:t>сдаваемых</a:t>
            </a:r>
            <a:endParaRPr sz="2200">
              <a:latin typeface="Tahoma"/>
              <a:cs typeface="Tahoma"/>
            </a:endParaRPr>
          </a:p>
          <a:p>
            <a:pPr marL="482600" marR="688340">
              <a:lnSpc>
                <a:spcPts val="2800"/>
              </a:lnSpc>
              <a:spcBef>
                <a:spcPts val="120"/>
              </a:spcBef>
            </a:pP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предметов</a:t>
            </a:r>
            <a:r>
              <a:rPr sz="2200" spc="27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или</a:t>
            </a:r>
            <a:r>
              <a:rPr sz="2200" spc="15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9F090D"/>
                </a:solidFill>
                <a:latin typeface="Arial"/>
                <a:cs typeface="Arial"/>
              </a:rPr>
              <a:t>5</a:t>
            </a:r>
            <a:r>
              <a:rPr sz="2200" b="1" spc="15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F090D"/>
                </a:solidFill>
                <a:latin typeface="Arial"/>
                <a:cs typeface="Arial"/>
              </a:rPr>
              <a:t>баллов</a:t>
            </a:r>
            <a:r>
              <a:rPr sz="2200" b="1" spc="14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на</a:t>
            </a:r>
            <a:r>
              <a:rPr sz="2200" spc="26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333333"/>
                </a:solidFill>
                <a:latin typeface="Tahoma"/>
                <a:cs typeface="Tahoma"/>
              </a:rPr>
              <a:t>ЕГЭ</a:t>
            </a:r>
            <a:r>
              <a:rPr sz="2200" spc="5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z="2200" spc="15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Tahoma"/>
                <a:cs typeface="Tahoma"/>
              </a:rPr>
              <a:t>математике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базового</a:t>
            </a:r>
            <a:r>
              <a:rPr sz="2200" spc="3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уровня</a:t>
            </a:r>
            <a:r>
              <a:rPr sz="2200" spc="3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(при</a:t>
            </a:r>
            <a:r>
              <a:rPr sz="2200" spc="28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условии</a:t>
            </a:r>
            <a:r>
              <a:rPr sz="2200" spc="28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сдачи</a:t>
            </a:r>
            <a:r>
              <a:rPr sz="2200" spc="30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Tahoma"/>
                <a:cs typeface="Tahoma"/>
              </a:rPr>
              <a:t>только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обязательных</a:t>
            </a:r>
            <a:r>
              <a:rPr sz="2200" spc="5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Tahoma"/>
                <a:cs typeface="Tahoma"/>
              </a:rPr>
              <a:t>предметов)</a:t>
            </a:r>
            <a:endParaRPr sz="2200">
              <a:latin typeface="Tahoma"/>
              <a:cs typeface="Tahoma"/>
            </a:endParaRPr>
          </a:p>
          <a:p>
            <a:pPr marL="481965" indent="-469265">
              <a:lnSpc>
                <a:spcPct val="100000"/>
              </a:lnSpc>
              <a:spcBef>
                <a:spcPts val="280"/>
              </a:spcBef>
              <a:buFont typeface="Tahoma"/>
              <a:buChar char="•"/>
              <a:tabLst>
                <a:tab pos="481965" algn="l"/>
              </a:tabLst>
            </a:pPr>
            <a:r>
              <a:rPr sz="2200" b="1" dirty="0">
                <a:solidFill>
                  <a:srgbClr val="9F090D"/>
                </a:solidFill>
                <a:latin typeface="Arial"/>
                <a:cs typeface="Arial"/>
              </a:rPr>
              <a:t>5</a:t>
            </a:r>
            <a:r>
              <a:rPr sz="2200" b="1" spc="9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F090D"/>
                </a:solidFill>
                <a:latin typeface="Arial"/>
                <a:cs typeface="Arial"/>
              </a:rPr>
              <a:t>баллов</a:t>
            </a:r>
            <a:r>
              <a:rPr sz="2200" b="1" spc="18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за</a:t>
            </a:r>
            <a:r>
              <a:rPr sz="2200" spc="5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333333"/>
                </a:solidFill>
                <a:latin typeface="Tahoma"/>
                <a:cs typeface="Tahoma"/>
              </a:rPr>
              <a:t>ГВЭ</a:t>
            </a:r>
            <a:r>
              <a:rPr sz="2200" spc="49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z="2200" spc="4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русскому</a:t>
            </a:r>
            <a:r>
              <a:rPr sz="2200" spc="11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языку</a:t>
            </a:r>
            <a:r>
              <a:rPr sz="2200" spc="21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или</a:t>
            </a:r>
            <a:r>
              <a:rPr sz="2200" spc="2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Tahoma"/>
                <a:cs typeface="Tahoma"/>
              </a:rPr>
              <a:t>математике</a:t>
            </a:r>
            <a:endParaRPr sz="2200">
              <a:latin typeface="Tahoma"/>
              <a:cs typeface="Tahoma"/>
            </a:endParaRPr>
          </a:p>
          <a:p>
            <a:pPr marL="502920">
              <a:lnSpc>
                <a:spcPct val="100000"/>
              </a:lnSpc>
              <a:spcBef>
                <a:spcPts val="200"/>
              </a:spcBef>
            </a:pPr>
            <a:r>
              <a:rPr sz="2200" b="1" dirty="0">
                <a:solidFill>
                  <a:srgbClr val="9F090D"/>
                </a:solidFill>
                <a:latin typeface="Arial"/>
                <a:cs typeface="Arial"/>
              </a:rPr>
              <a:t>5</a:t>
            </a:r>
            <a:r>
              <a:rPr sz="2200" b="1" spc="9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F090D"/>
                </a:solidFill>
                <a:latin typeface="Arial"/>
                <a:cs typeface="Arial"/>
              </a:rPr>
              <a:t>баллов</a:t>
            </a:r>
            <a:r>
              <a:rPr sz="2200" b="1" spc="18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за</a:t>
            </a:r>
            <a:r>
              <a:rPr sz="2200" spc="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333333"/>
                </a:solidFill>
                <a:latin typeface="Tahoma"/>
                <a:cs typeface="Tahoma"/>
              </a:rPr>
              <a:t>ГВЭ</a:t>
            </a:r>
            <a:r>
              <a:rPr sz="2200" spc="52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z="2200" spc="4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математике</a:t>
            </a:r>
            <a:r>
              <a:rPr sz="2200" spc="8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или</a:t>
            </a:r>
            <a:r>
              <a:rPr sz="2200" spc="22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333333"/>
                </a:solidFill>
                <a:latin typeface="Tahoma"/>
                <a:cs typeface="Tahoma"/>
              </a:rPr>
              <a:t>ЕГЭ</a:t>
            </a:r>
            <a:endParaRPr sz="2200">
              <a:latin typeface="Tahoma"/>
              <a:cs typeface="Tahoma"/>
            </a:endParaRPr>
          </a:p>
          <a:p>
            <a:pPr marL="4826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z="2200" spc="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математике</a:t>
            </a:r>
            <a:r>
              <a:rPr sz="2200" spc="21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базовой,</a:t>
            </a:r>
            <a:r>
              <a:rPr sz="2200" spc="4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а</a:t>
            </a:r>
            <a:r>
              <a:rPr sz="2200" spc="10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также</a:t>
            </a:r>
            <a:r>
              <a:rPr sz="2200" spc="10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9F090D"/>
                </a:solidFill>
                <a:latin typeface="Arial"/>
                <a:cs typeface="Arial"/>
              </a:rPr>
              <a:t>не</a:t>
            </a:r>
            <a:r>
              <a:rPr sz="2200" b="1" spc="19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F090D"/>
                </a:solidFill>
                <a:latin typeface="Arial"/>
                <a:cs typeface="Arial"/>
              </a:rPr>
              <a:t>менее</a:t>
            </a:r>
            <a:r>
              <a:rPr sz="2200" b="1" spc="17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F090D"/>
                </a:solidFill>
                <a:latin typeface="Arial"/>
                <a:cs typeface="Arial"/>
              </a:rPr>
              <a:t>70</a:t>
            </a:r>
            <a:r>
              <a:rPr sz="2200" b="1" spc="15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9F090D"/>
                </a:solidFill>
                <a:latin typeface="Arial"/>
                <a:cs typeface="Arial"/>
              </a:rPr>
              <a:t>баллов</a:t>
            </a:r>
            <a:endParaRPr sz="2200">
              <a:latin typeface="Arial"/>
              <a:cs typeface="Arial"/>
            </a:endParaRPr>
          </a:p>
          <a:p>
            <a:pPr marL="482600" marR="335280">
              <a:lnSpc>
                <a:spcPts val="2740"/>
              </a:lnSpc>
              <a:spcBef>
                <a:spcPts val="20"/>
              </a:spcBef>
            </a:pP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z="2200" spc="15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333333"/>
                </a:solidFill>
                <a:latin typeface="Tahoma"/>
                <a:cs typeface="Tahoma"/>
              </a:rPr>
              <a:t>сдаваемому</a:t>
            </a:r>
            <a:r>
              <a:rPr sz="2200" spc="3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обязательному</a:t>
            </a:r>
            <a:r>
              <a:rPr sz="2200" spc="44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учебному</a:t>
            </a:r>
            <a:r>
              <a:rPr sz="2200" spc="35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Tahoma"/>
                <a:cs typeface="Tahoma"/>
              </a:rPr>
              <a:t>предмету </a:t>
            </a:r>
            <a:r>
              <a:rPr sz="2200" dirty="0">
                <a:solidFill>
                  <a:srgbClr val="333333"/>
                </a:solidFill>
                <a:latin typeface="Tahoma"/>
                <a:cs typeface="Tahoma"/>
              </a:rPr>
              <a:t>в</a:t>
            </a:r>
            <a:r>
              <a:rPr sz="2200" spc="-6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333333"/>
                </a:solidFill>
                <a:latin typeface="Tahoma"/>
                <a:cs typeface="Tahoma"/>
              </a:rPr>
              <a:t>форме</a:t>
            </a:r>
            <a:r>
              <a:rPr sz="2200" spc="1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333333"/>
                </a:solidFill>
                <a:latin typeface="Tahoma"/>
                <a:cs typeface="Tahoma"/>
              </a:rPr>
              <a:t>ЕГЭ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4251" y="287781"/>
            <a:ext cx="2772283" cy="15524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hlinkClick r:id="rId2"/>
          </p:cNvPr>
          <p:cNvSpPr/>
          <p:nvPr/>
        </p:nvSpPr>
        <p:spPr>
          <a:xfrm>
            <a:off x="3556000" y="4370069"/>
            <a:ext cx="157480" cy="33020"/>
          </a:xfrm>
          <a:custGeom>
            <a:avLst/>
            <a:gdLst/>
            <a:ahLst/>
            <a:cxnLst/>
            <a:rect l="l" t="t" r="r" b="b"/>
            <a:pathLst>
              <a:path w="157479" h="33020">
                <a:moveTo>
                  <a:pt x="157479" y="0"/>
                </a:moveTo>
                <a:lnTo>
                  <a:pt x="0" y="0"/>
                </a:lnTo>
                <a:lnTo>
                  <a:pt x="0" y="33020"/>
                </a:lnTo>
                <a:lnTo>
                  <a:pt x="157479" y="33020"/>
                </a:lnTo>
                <a:lnTo>
                  <a:pt x="157479" y="0"/>
                </a:lnTo>
                <a:close/>
              </a:path>
            </a:pathLst>
          </a:custGeom>
          <a:solidFill>
            <a:srgbClr val="FF8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0119" y="913510"/>
            <a:ext cx="18694400" cy="733662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96439">
              <a:lnSpc>
                <a:spcPct val="100000"/>
              </a:lnSpc>
              <a:spcBef>
                <a:spcPts val="110"/>
              </a:spcBef>
            </a:pPr>
            <a:r>
              <a:rPr sz="3950" b="1" dirty="0">
                <a:solidFill>
                  <a:srgbClr val="5E0C0E"/>
                </a:solidFill>
                <a:latin typeface="Arial"/>
                <a:cs typeface="Arial"/>
              </a:rPr>
              <a:t>МЕДАЛЬ</a:t>
            </a:r>
            <a:r>
              <a:rPr sz="3950" b="1" spc="235" dirty="0">
                <a:solidFill>
                  <a:srgbClr val="5E0C0E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5E0C0E"/>
                </a:solidFill>
                <a:latin typeface="Arial"/>
                <a:cs typeface="Arial"/>
              </a:rPr>
              <a:t>«ЗА</a:t>
            </a:r>
            <a:r>
              <a:rPr sz="3950" b="1" spc="160" dirty="0">
                <a:solidFill>
                  <a:srgbClr val="5E0C0E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5E0C0E"/>
                </a:solidFill>
                <a:latin typeface="Arial"/>
                <a:cs typeface="Arial"/>
              </a:rPr>
              <a:t>ОСОБЫЕ</a:t>
            </a:r>
            <a:r>
              <a:rPr sz="3950" b="1" spc="285" dirty="0">
                <a:solidFill>
                  <a:srgbClr val="5E0C0E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5E0C0E"/>
                </a:solidFill>
                <a:latin typeface="Arial"/>
                <a:cs typeface="Arial"/>
              </a:rPr>
              <a:t>УСПЕХИ</a:t>
            </a:r>
            <a:r>
              <a:rPr sz="3950" b="1" spc="229" dirty="0">
                <a:solidFill>
                  <a:srgbClr val="5E0C0E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5E0C0E"/>
                </a:solidFill>
                <a:latin typeface="Arial"/>
                <a:cs typeface="Arial"/>
              </a:rPr>
              <a:t>В</a:t>
            </a:r>
            <a:r>
              <a:rPr sz="3950" b="1" spc="110" dirty="0">
                <a:solidFill>
                  <a:srgbClr val="5E0C0E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5E0C0E"/>
                </a:solidFill>
                <a:latin typeface="Arial"/>
                <a:cs typeface="Arial"/>
              </a:rPr>
              <a:t>УЧЕНИИ»</a:t>
            </a:r>
            <a:r>
              <a:rPr sz="3950" b="1" spc="200" dirty="0">
                <a:solidFill>
                  <a:srgbClr val="5E0C0E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5E0C0E"/>
                </a:solidFill>
                <a:latin typeface="Arial"/>
                <a:cs typeface="Arial"/>
              </a:rPr>
              <a:t>2</a:t>
            </a:r>
            <a:r>
              <a:rPr sz="3950" b="1" spc="90" dirty="0">
                <a:solidFill>
                  <a:srgbClr val="5E0C0E"/>
                </a:solidFill>
                <a:latin typeface="Arial"/>
                <a:cs typeface="Arial"/>
              </a:rPr>
              <a:t> </a:t>
            </a:r>
            <a:r>
              <a:rPr sz="3950" b="1" spc="-10" dirty="0">
                <a:solidFill>
                  <a:srgbClr val="5E0C0E"/>
                </a:solidFill>
                <a:latin typeface="Arial"/>
                <a:cs typeface="Arial"/>
              </a:rPr>
              <a:t>СТЕПЕНИ</a:t>
            </a:r>
            <a:endParaRPr lang="ru-RU" sz="3950" b="1" spc="-10" dirty="0">
              <a:solidFill>
                <a:srgbClr val="5E0C0E"/>
              </a:solidFill>
              <a:latin typeface="Arial"/>
              <a:cs typeface="Arial"/>
            </a:endParaRPr>
          </a:p>
          <a:p>
            <a:pPr marL="1996439">
              <a:lnSpc>
                <a:spcPct val="100000"/>
              </a:lnSpc>
              <a:spcBef>
                <a:spcPts val="110"/>
              </a:spcBef>
            </a:pPr>
            <a:endParaRPr sz="39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3950" dirty="0">
                <a:solidFill>
                  <a:srgbClr val="5E0C0E"/>
                </a:solidFill>
                <a:latin typeface="Tahoma"/>
                <a:cs typeface="Tahoma"/>
              </a:rPr>
              <a:t>"10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.</a:t>
            </a:r>
            <a:r>
              <a:rPr sz="4400" spc="330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Лицам,</a:t>
            </a:r>
            <a:r>
              <a:rPr sz="4400" spc="32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завершившим</a:t>
            </a:r>
            <a:r>
              <a:rPr sz="4400" spc="33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освоение</a:t>
            </a:r>
            <a:r>
              <a:rPr sz="4400" spc="32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образовательных</a:t>
            </a:r>
            <a:r>
              <a:rPr sz="4400" spc="33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программ</a:t>
            </a:r>
            <a:r>
              <a:rPr sz="4400" spc="325" dirty="0">
                <a:solidFill>
                  <a:srgbClr val="5E0C0E"/>
                </a:solidFill>
                <a:latin typeface="Tahoma"/>
                <a:cs typeface="Tahoma"/>
              </a:rPr>
              <a:t>  </a:t>
            </a:r>
            <a:r>
              <a:rPr sz="4400" spc="-10" dirty="0">
                <a:solidFill>
                  <a:srgbClr val="5E0C0E"/>
                </a:solidFill>
                <a:latin typeface="Tahoma"/>
                <a:cs typeface="Tahoma"/>
              </a:rPr>
              <a:t>среднего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общего</a:t>
            </a:r>
            <a:r>
              <a:rPr sz="4400" spc="254" dirty="0">
                <a:solidFill>
                  <a:srgbClr val="5E0C0E"/>
                </a:solidFill>
                <a:latin typeface="Tahoma"/>
                <a:cs typeface="Tahoma"/>
              </a:rPr>
              <a:t>  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образования,</a:t>
            </a:r>
            <a:r>
              <a:rPr sz="4400" spc="260" dirty="0">
                <a:solidFill>
                  <a:srgbClr val="5E0C0E"/>
                </a:solidFill>
                <a:latin typeface="Tahoma"/>
                <a:cs typeface="Tahoma"/>
              </a:rPr>
              <a:t>  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успешно</a:t>
            </a:r>
            <a:r>
              <a:rPr sz="4400" spc="420" dirty="0">
                <a:solidFill>
                  <a:srgbClr val="5E0C0E"/>
                </a:solidFill>
                <a:latin typeface="Tahoma"/>
                <a:cs typeface="Tahoma"/>
              </a:rPr>
              <a:t>  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прошедшим</a:t>
            </a:r>
            <a:r>
              <a:rPr sz="4400" spc="254" dirty="0">
                <a:solidFill>
                  <a:srgbClr val="5E0C0E"/>
                </a:solidFill>
                <a:latin typeface="Tahoma"/>
                <a:cs typeface="Tahoma"/>
              </a:rPr>
              <a:t>  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государственную</a:t>
            </a:r>
            <a:r>
              <a:rPr sz="4400" spc="420" dirty="0">
                <a:solidFill>
                  <a:srgbClr val="5E0C0E"/>
                </a:solidFill>
                <a:latin typeface="Tahoma"/>
                <a:cs typeface="Tahoma"/>
              </a:rPr>
              <a:t>   </a:t>
            </a:r>
            <a:r>
              <a:rPr sz="4400" spc="-10" dirty="0">
                <a:solidFill>
                  <a:srgbClr val="5E0C0E"/>
                </a:solidFill>
                <a:latin typeface="Tahoma"/>
                <a:cs typeface="Tahoma"/>
              </a:rPr>
              <a:t>итоговую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аттестацию,</a:t>
            </a:r>
            <a:r>
              <a:rPr sz="4400" spc="1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при</a:t>
            </a:r>
            <a:r>
              <a:rPr sz="4400" spc="18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наличии</a:t>
            </a:r>
            <a:r>
              <a:rPr sz="4400" spc="1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итоговых</a:t>
            </a:r>
            <a:r>
              <a:rPr sz="4400" spc="1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оценок</a:t>
            </a:r>
            <a:r>
              <a:rPr sz="4400" spc="1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успеваемости</a:t>
            </a:r>
            <a:r>
              <a:rPr sz="4400" spc="1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"отлично"</a:t>
            </a:r>
            <a:r>
              <a:rPr sz="4400" spc="1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4400" spc="1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не</a:t>
            </a:r>
            <a:r>
              <a:rPr sz="4400" spc="1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5E0C0E"/>
                </a:solidFill>
                <a:latin typeface="Tahoma"/>
                <a:cs typeface="Tahoma"/>
              </a:rPr>
              <a:t>более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двух</a:t>
            </a:r>
            <a:r>
              <a:rPr sz="4400" spc="9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итоговых</a:t>
            </a:r>
            <a:r>
              <a:rPr sz="4400" spc="94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оценок</a:t>
            </a:r>
            <a:r>
              <a:rPr sz="4400" spc="91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успеваемости</a:t>
            </a:r>
            <a:r>
              <a:rPr sz="4400" spc="9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"хорошо"</a:t>
            </a:r>
            <a:r>
              <a:rPr sz="4400" spc="95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4400" spc="9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всем</a:t>
            </a:r>
            <a:r>
              <a:rPr sz="4400" spc="9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учебным</a:t>
            </a:r>
            <a:r>
              <a:rPr sz="4400" spc="9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5E0C0E"/>
                </a:solidFill>
                <a:latin typeface="Tahoma"/>
                <a:cs typeface="Tahoma"/>
              </a:rPr>
              <a:t>предметам,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изучавшимся</a:t>
            </a:r>
            <a:r>
              <a:rPr sz="4400" spc="6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в</a:t>
            </a:r>
            <a:r>
              <a:rPr sz="4400" spc="6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соответствии</a:t>
            </a:r>
            <a:r>
              <a:rPr sz="4400" spc="6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с</a:t>
            </a:r>
            <a:r>
              <a:rPr sz="4400" spc="6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учебным</a:t>
            </a:r>
            <a:r>
              <a:rPr sz="4400" spc="6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планом,</a:t>
            </a:r>
            <a:r>
              <a:rPr sz="4400" spc="6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4400" spc="6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набравший</a:t>
            </a:r>
            <a:r>
              <a:rPr sz="4400" spc="6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5E0C0E"/>
                </a:solidFill>
                <a:latin typeface="Tahoma"/>
                <a:cs typeface="Tahoma"/>
              </a:rPr>
              <a:t>не</a:t>
            </a:r>
            <a:r>
              <a:rPr sz="4400" b="1" spc="7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5E0C0E"/>
                </a:solidFill>
                <a:latin typeface="Tahoma"/>
                <a:cs typeface="Tahoma"/>
              </a:rPr>
              <a:t>менее</a:t>
            </a:r>
            <a:r>
              <a:rPr sz="4400" b="1" spc="7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b="1" spc="-25" dirty="0">
                <a:solidFill>
                  <a:srgbClr val="5E0C0E"/>
                </a:solidFill>
                <a:latin typeface="Tahoma"/>
                <a:cs typeface="Tahoma"/>
              </a:rPr>
              <a:t>60 </a:t>
            </a:r>
            <a:r>
              <a:rPr sz="4400" b="1" dirty="0">
                <a:solidFill>
                  <a:srgbClr val="5E0C0E"/>
                </a:solidFill>
                <a:latin typeface="Tahoma"/>
                <a:cs typeface="Tahoma"/>
              </a:rPr>
              <a:t>баллов</a:t>
            </a:r>
            <a:r>
              <a:rPr sz="4400" b="1" spc="5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5E0C0E"/>
                </a:solidFill>
                <a:latin typeface="Tahoma"/>
                <a:cs typeface="Tahoma"/>
              </a:rPr>
              <a:t>ЕГЭ</a:t>
            </a:r>
            <a:r>
              <a:rPr sz="4400" b="1" spc="5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4400" b="1" spc="5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5E0C0E"/>
                </a:solidFill>
                <a:latin typeface="Tahoma"/>
                <a:cs typeface="Tahoma"/>
              </a:rPr>
              <a:t>«Русскому</a:t>
            </a:r>
            <a:r>
              <a:rPr sz="4400" b="1" spc="5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5E0C0E"/>
                </a:solidFill>
                <a:latin typeface="Tahoma"/>
                <a:cs typeface="Tahoma"/>
              </a:rPr>
              <a:t>языку»</a:t>
            </a:r>
            <a:r>
              <a:rPr sz="4400" b="1" spc="5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4400" b="1" spc="5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5E0C0E"/>
                </a:solidFill>
                <a:latin typeface="Tahoma"/>
                <a:cs typeface="Tahoma"/>
              </a:rPr>
              <a:t>не</a:t>
            </a:r>
            <a:r>
              <a:rPr sz="4400" b="1" spc="5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5E0C0E"/>
                </a:solidFill>
                <a:latin typeface="Tahoma"/>
                <a:cs typeface="Tahoma"/>
              </a:rPr>
              <a:t>менее</a:t>
            </a:r>
            <a:r>
              <a:rPr sz="4400" b="1" spc="5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5E0C0E"/>
                </a:solidFill>
                <a:latin typeface="Tahoma"/>
                <a:cs typeface="Tahoma"/>
              </a:rPr>
              <a:t>60</a:t>
            </a:r>
            <a:r>
              <a:rPr sz="4400" b="1" spc="5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5E0C0E"/>
                </a:solidFill>
                <a:latin typeface="Tahoma"/>
                <a:cs typeface="Tahoma"/>
              </a:rPr>
              <a:t>баллов</a:t>
            </a:r>
            <a:r>
              <a:rPr sz="4400" b="1" spc="5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4400" spc="4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одному</a:t>
            </a:r>
            <a:r>
              <a:rPr sz="4400" spc="48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spc="-25" dirty="0">
                <a:solidFill>
                  <a:srgbClr val="5E0C0E"/>
                </a:solidFill>
                <a:latin typeface="Tahoma"/>
                <a:cs typeface="Tahoma"/>
              </a:rPr>
              <a:t>из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сдаваемых</a:t>
            </a:r>
            <a:r>
              <a:rPr sz="4400" spc="-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предметов</a:t>
            </a:r>
            <a:r>
              <a:rPr sz="4400" spc="-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ЕГЭ</a:t>
            </a:r>
            <a:r>
              <a:rPr sz="4400" spc="-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-</a:t>
            </a:r>
            <a:r>
              <a:rPr sz="4400" spc="1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медаль</a:t>
            </a:r>
            <a:r>
              <a:rPr sz="4400" spc="-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"За</a:t>
            </a:r>
            <a:r>
              <a:rPr sz="4400" spc="1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особые</a:t>
            </a:r>
            <a:r>
              <a:rPr sz="4400" spc="-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успехи</a:t>
            </a:r>
            <a:r>
              <a:rPr sz="4400" spc="-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в</a:t>
            </a:r>
            <a:r>
              <a:rPr sz="4400" spc="-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учении"</a:t>
            </a:r>
            <a:r>
              <a:rPr sz="4400" spc="-9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5E0C0E"/>
                </a:solidFill>
                <a:latin typeface="Tahoma"/>
                <a:cs typeface="Tahoma"/>
              </a:rPr>
              <a:t>II</a:t>
            </a:r>
            <a:r>
              <a:rPr sz="4400" spc="-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5E0C0E"/>
                </a:solidFill>
                <a:latin typeface="Tahoma"/>
                <a:cs typeface="Tahoma"/>
              </a:rPr>
              <a:t>степени</a:t>
            </a:r>
            <a:r>
              <a:rPr sz="3950" spc="-10" dirty="0">
                <a:solidFill>
                  <a:srgbClr val="5E0C0E"/>
                </a:solidFill>
                <a:latin typeface="Tahoma"/>
                <a:cs typeface="Tahoma"/>
              </a:rPr>
              <a:t>.</a:t>
            </a:r>
            <a:endParaRPr sz="395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43372" y="8844711"/>
            <a:ext cx="2059813" cy="22298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5588" y="104964"/>
            <a:ext cx="13194791" cy="219055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28256" y="2764281"/>
            <a:ext cx="13319125" cy="4937760"/>
          </a:xfrm>
          <a:custGeom>
            <a:avLst/>
            <a:gdLst/>
            <a:ahLst/>
            <a:cxnLst/>
            <a:rect l="l" t="t" r="r" b="b"/>
            <a:pathLst>
              <a:path w="13319125" h="4937759">
                <a:moveTo>
                  <a:pt x="13319125" y="0"/>
                </a:moveTo>
                <a:lnTo>
                  <a:pt x="0" y="0"/>
                </a:lnTo>
                <a:lnTo>
                  <a:pt x="0" y="4937760"/>
                </a:lnTo>
                <a:lnTo>
                  <a:pt x="13319125" y="4937760"/>
                </a:lnTo>
                <a:lnTo>
                  <a:pt x="13319125" y="0"/>
                </a:lnTo>
                <a:close/>
              </a:path>
            </a:pathLst>
          </a:custGeom>
          <a:solidFill>
            <a:srgbClr val="B8DEF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1872" y="3018535"/>
            <a:ext cx="12557125" cy="4663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4920" marR="1255395" indent="739140">
              <a:lnSpc>
                <a:spcPct val="100000"/>
              </a:lnSpc>
              <a:spcBef>
                <a:spcPts val="110"/>
              </a:spcBef>
            </a:pP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Приказ</a:t>
            </a:r>
            <a:r>
              <a:rPr sz="3950" b="1" spc="-195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Министерства</a:t>
            </a:r>
            <a:r>
              <a:rPr sz="3950" b="1" spc="-105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spc="-10" dirty="0">
                <a:solidFill>
                  <a:srgbClr val="1F467A"/>
                </a:solidFill>
                <a:latin typeface="Arial"/>
                <a:cs typeface="Arial"/>
              </a:rPr>
              <a:t>просвещения </a:t>
            </a: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Российской</a:t>
            </a:r>
            <a:r>
              <a:rPr sz="3950" b="1" spc="900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Федерации</a:t>
            </a:r>
            <a:r>
              <a:rPr sz="3950" b="1" spc="-204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и</a:t>
            </a:r>
            <a:r>
              <a:rPr sz="3950" b="1" spc="-210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spc="-10" dirty="0">
                <a:solidFill>
                  <a:srgbClr val="1F467A"/>
                </a:solidFill>
                <a:latin typeface="Arial"/>
                <a:cs typeface="Arial"/>
              </a:rPr>
              <a:t>Федеральной</a:t>
            </a:r>
            <a:endParaRPr sz="3950">
              <a:latin typeface="Arial"/>
              <a:cs typeface="Arial"/>
            </a:endParaRPr>
          </a:p>
          <a:p>
            <a:pPr marL="12700" marR="5080" indent="2760980">
              <a:lnSpc>
                <a:spcPts val="3900"/>
              </a:lnSpc>
              <a:spcBef>
                <a:spcPts val="90"/>
              </a:spcBef>
            </a:pP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службы</a:t>
            </a:r>
            <a:r>
              <a:rPr sz="3950" b="1" spc="-105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по</a:t>
            </a:r>
            <a:r>
              <a:rPr sz="3950" b="1" spc="-60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надзору</a:t>
            </a:r>
            <a:r>
              <a:rPr sz="3950" b="1" spc="-170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в</a:t>
            </a:r>
            <a:r>
              <a:rPr sz="3950" b="1" spc="-110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spc="-10" dirty="0">
                <a:solidFill>
                  <a:srgbClr val="1F467A"/>
                </a:solidFill>
                <a:latin typeface="Arial"/>
                <a:cs typeface="Arial"/>
              </a:rPr>
              <a:t>сфере образования</a:t>
            </a:r>
            <a:r>
              <a:rPr sz="3950" b="1" spc="-150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и</a:t>
            </a:r>
            <a:r>
              <a:rPr sz="3950" b="1" spc="-75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науки</a:t>
            </a:r>
            <a:r>
              <a:rPr sz="3950" b="1" spc="-130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от</a:t>
            </a:r>
            <a:r>
              <a:rPr sz="3950" b="1" spc="-120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4</a:t>
            </a:r>
            <a:r>
              <a:rPr sz="3950" b="1" spc="-45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апреля</a:t>
            </a:r>
            <a:r>
              <a:rPr sz="3950" b="1" spc="-114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2023</a:t>
            </a:r>
            <a:r>
              <a:rPr sz="3950" b="1" spc="-60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spc="-515" dirty="0">
                <a:solidFill>
                  <a:srgbClr val="1F467A"/>
                </a:solidFill>
                <a:latin typeface="Arial"/>
                <a:cs typeface="Arial"/>
              </a:rPr>
              <a:t>г</a:t>
            </a:r>
            <a:r>
              <a:rPr sz="3950" b="1" spc="-15" dirty="0">
                <a:solidFill>
                  <a:srgbClr val="1F467A"/>
                </a:solidFill>
                <a:latin typeface="Arial"/>
                <a:cs typeface="Arial"/>
              </a:rPr>
              <a:t>.</a:t>
            </a:r>
            <a:r>
              <a:rPr sz="3950" b="1" spc="-100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dirty="0">
                <a:solidFill>
                  <a:srgbClr val="1F467A"/>
                </a:solidFill>
                <a:latin typeface="Arial"/>
                <a:cs typeface="Arial"/>
              </a:rPr>
              <a:t>№</a:t>
            </a:r>
            <a:r>
              <a:rPr sz="3950" b="1" spc="-60" dirty="0">
                <a:solidFill>
                  <a:srgbClr val="1F467A"/>
                </a:solidFill>
                <a:latin typeface="Arial"/>
                <a:cs typeface="Arial"/>
              </a:rPr>
              <a:t> </a:t>
            </a:r>
            <a:r>
              <a:rPr sz="3950" b="1" spc="-10" dirty="0">
                <a:solidFill>
                  <a:srgbClr val="1F467A"/>
                </a:solidFill>
                <a:latin typeface="Arial"/>
                <a:cs typeface="Arial"/>
              </a:rPr>
              <a:t>233/552</a:t>
            </a:r>
            <a:endParaRPr sz="3950">
              <a:latin typeface="Arial"/>
              <a:cs typeface="Arial"/>
            </a:endParaRPr>
          </a:p>
          <a:p>
            <a:pPr marL="22225" algn="ctr">
              <a:lnSpc>
                <a:spcPts val="4610"/>
              </a:lnSpc>
            </a:pPr>
            <a:r>
              <a:rPr sz="3950" dirty="0">
                <a:solidFill>
                  <a:srgbClr val="1F467A"/>
                </a:solidFill>
                <a:latin typeface="Microsoft Sans Serif"/>
                <a:cs typeface="Microsoft Sans Serif"/>
              </a:rPr>
              <a:t>«Об</a:t>
            </a:r>
            <a:r>
              <a:rPr sz="3950" spc="-150" dirty="0">
                <a:solidFill>
                  <a:srgbClr val="1F467A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1F467A"/>
                </a:solidFill>
                <a:latin typeface="Microsoft Sans Serif"/>
                <a:cs typeface="Microsoft Sans Serif"/>
              </a:rPr>
              <a:t>утверждении</a:t>
            </a:r>
            <a:r>
              <a:rPr sz="3950" spc="-150" dirty="0">
                <a:solidFill>
                  <a:srgbClr val="1F467A"/>
                </a:solidFill>
                <a:latin typeface="Microsoft Sans Serif"/>
                <a:cs typeface="Microsoft Sans Serif"/>
              </a:rPr>
              <a:t> </a:t>
            </a:r>
            <a:r>
              <a:rPr sz="3950" spc="-20" dirty="0">
                <a:solidFill>
                  <a:srgbClr val="1F467A"/>
                </a:solidFill>
                <a:latin typeface="Microsoft Sans Serif"/>
                <a:cs typeface="Microsoft Sans Serif"/>
              </a:rPr>
              <a:t>Порядка</a:t>
            </a:r>
            <a:r>
              <a:rPr sz="3950" spc="-145" dirty="0">
                <a:solidFill>
                  <a:srgbClr val="1F467A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>
                <a:solidFill>
                  <a:srgbClr val="1F467A"/>
                </a:solidFill>
                <a:latin typeface="Microsoft Sans Serif"/>
                <a:cs typeface="Microsoft Sans Serif"/>
              </a:rPr>
              <a:t>проведения</a:t>
            </a:r>
            <a:endParaRPr sz="3950">
              <a:latin typeface="Microsoft Sans Serif"/>
              <a:cs typeface="Microsoft Sans Serif"/>
            </a:endParaRPr>
          </a:p>
          <a:p>
            <a:pPr marL="1475740" marR="1452880" algn="ctr">
              <a:lnSpc>
                <a:spcPct val="101200"/>
              </a:lnSpc>
              <a:spcBef>
                <a:spcPts val="5"/>
              </a:spcBef>
            </a:pPr>
            <a:r>
              <a:rPr sz="3950" spc="-10" dirty="0">
                <a:solidFill>
                  <a:srgbClr val="1F467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3950" spc="180" dirty="0">
                <a:solidFill>
                  <a:srgbClr val="1F467A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1F467A"/>
                </a:solidFill>
                <a:latin typeface="Microsoft Sans Serif"/>
                <a:cs typeface="Microsoft Sans Serif"/>
              </a:rPr>
              <a:t>итоговой</a:t>
            </a:r>
            <a:r>
              <a:rPr sz="3950" spc="-215" dirty="0">
                <a:solidFill>
                  <a:srgbClr val="1F467A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1F467A"/>
                </a:solidFill>
                <a:latin typeface="Microsoft Sans Serif"/>
                <a:cs typeface="Microsoft Sans Serif"/>
              </a:rPr>
              <a:t>аттестации</a:t>
            </a:r>
            <a:r>
              <a:rPr sz="3950" spc="-114" dirty="0">
                <a:solidFill>
                  <a:srgbClr val="1F467A"/>
                </a:solidFill>
                <a:latin typeface="Microsoft Sans Serif"/>
                <a:cs typeface="Microsoft Sans Serif"/>
              </a:rPr>
              <a:t> </a:t>
            </a:r>
            <a:r>
              <a:rPr sz="3950" spc="-25" dirty="0">
                <a:solidFill>
                  <a:srgbClr val="1F467A"/>
                </a:solidFill>
                <a:latin typeface="Microsoft Sans Serif"/>
                <a:cs typeface="Microsoft Sans Serif"/>
              </a:rPr>
              <a:t>по </a:t>
            </a:r>
            <a:r>
              <a:rPr sz="3950" spc="-20" dirty="0">
                <a:solidFill>
                  <a:srgbClr val="1F467A"/>
                </a:solidFill>
                <a:latin typeface="Microsoft Sans Serif"/>
                <a:cs typeface="Microsoft Sans Serif"/>
              </a:rPr>
              <a:t>образовательным</a:t>
            </a:r>
            <a:r>
              <a:rPr sz="3950" spc="-155" dirty="0">
                <a:solidFill>
                  <a:srgbClr val="1F467A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>
                <a:solidFill>
                  <a:srgbClr val="1F467A"/>
                </a:solidFill>
                <a:latin typeface="Microsoft Sans Serif"/>
                <a:cs typeface="Microsoft Sans Serif"/>
              </a:rPr>
              <a:t>программам</a:t>
            </a:r>
            <a:endParaRPr sz="3950">
              <a:latin typeface="Microsoft Sans Serif"/>
              <a:cs typeface="Microsoft Sans Serif"/>
            </a:endParaRPr>
          </a:p>
          <a:p>
            <a:pPr marL="7620" algn="ctr">
              <a:lnSpc>
                <a:spcPct val="100000"/>
              </a:lnSpc>
              <a:spcBef>
                <a:spcPts val="185"/>
              </a:spcBef>
            </a:pPr>
            <a:r>
              <a:rPr sz="3950" dirty="0">
                <a:solidFill>
                  <a:srgbClr val="1F467A"/>
                </a:solidFill>
                <a:latin typeface="Microsoft Sans Serif"/>
                <a:cs typeface="Microsoft Sans Serif"/>
              </a:rPr>
              <a:t>среднего</a:t>
            </a:r>
            <a:r>
              <a:rPr sz="3950" spc="-225" dirty="0">
                <a:solidFill>
                  <a:srgbClr val="1F467A"/>
                </a:solidFill>
                <a:latin typeface="Microsoft Sans Serif"/>
                <a:cs typeface="Microsoft Sans Serif"/>
              </a:rPr>
              <a:t> </a:t>
            </a:r>
            <a:r>
              <a:rPr sz="3950" dirty="0">
                <a:solidFill>
                  <a:srgbClr val="1F467A"/>
                </a:solidFill>
                <a:latin typeface="Microsoft Sans Serif"/>
                <a:cs typeface="Microsoft Sans Serif"/>
              </a:rPr>
              <a:t>общего</a:t>
            </a:r>
            <a:r>
              <a:rPr sz="3950" spc="-195" dirty="0">
                <a:solidFill>
                  <a:srgbClr val="1F467A"/>
                </a:solidFill>
                <a:latin typeface="Microsoft Sans Serif"/>
                <a:cs typeface="Microsoft Sans Serif"/>
              </a:rPr>
              <a:t> </a:t>
            </a:r>
            <a:r>
              <a:rPr sz="3950" spc="-10" dirty="0">
                <a:solidFill>
                  <a:srgbClr val="1F467A"/>
                </a:solidFill>
                <a:latin typeface="Microsoft Sans Serif"/>
                <a:cs typeface="Microsoft Sans Serif"/>
              </a:rPr>
              <a:t>образования»</a:t>
            </a:r>
            <a:endParaRPr sz="395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00733" y="6646391"/>
            <a:ext cx="2256224" cy="21111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2264" y="841247"/>
            <a:ext cx="15787116" cy="6949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36650" y="2612072"/>
            <a:ext cx="16268065" cy="37998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К</a:t>
            </a:r>
            <a:r>
              <a:rPr sz="4950" spc="-11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ГИА-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11</a:t>
            </a:r>
            <a:r>
              <a:rPr sz="4950" spc="-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допускаются</a:t>
            </a:r>
            <a:r>
              <a:rPr sz="4950" spc="-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обучающиеся,</a:t>
            </a:r>
            <a:r>
              <a:rPr sz="4950" spc="-1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не</a:t>
            </a:r>
            <a:r>
              <a:rPr sz="4950" b="1" spc="-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spc="-10" dirty="0">
                <a:solidFill>
                  <a:srgbClr val="5E0C0E"/>
                </a:solidFill>
                <a:latin typeface="Tahoma"/>
                <a:cs typeface="Tahoma"/>
              </a:rPr>
              <a:t>имеющие</a:t>
            </a:r>
            <a:endParaRPr sz="49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академической</a:t>
            </a:r>
            <a:r>
              <a:rPr sz="4950" b="1" spc="-19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задолженности</a:t>
            </a:r>
            <a:r>
              <a:rPr sz="4950" b="1" spc="-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</a:t>
            </a:r>
            <a:r>
              <a:rPr sz="4950" spc="-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в</a:t>
            </a:r>
            <a:r>
              <a:rPr sz="4950" spc="-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полном</a:t>
            </a:r>
            <a:r>
              <a:rPr sz="4950" spc="-11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объеме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выполнившие</a:t>
            </a:r>
            <a:r>
              <a:rPr sz="4950" spc="-1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учебный</a:t>
            </a:r>
            <a:r>
              <a:rPr sz="4950" spc="-1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план</a:t>
            </a:r>
            <a:r>
              <a:rPr sz="4950" spc="-11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(индивидуальный</a:t>
            </a:r>
            <a:r>
              <a:rPr sz="4950" spc="-21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учебный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план),</a:t>
            </a:r>
            <a:r>
              <a:rPr sz="4950" spc="-8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а</a:t>
            </a:r>
            <a:r>
              <a:rPr sz="4950" spc="-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также</a:t>
            </a:r>
            <a:r>
              <a:rPr sz="4950" spc="-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получившие</a:t>
            </a:r>
            <a:r>
              <a:rPr sz="4950" b="1" spc="-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зачет</a:t>
            </a:r>
            <a:r>
              <a:rPr sz="4950" b="1" spc="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на</a:t>
            </a:r>
            <a:r>
              <a:rPr sz="4950" spc="-9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итоговом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сочинении</a:t>
            </a:r>
            <a:r>
              <a:rPr sz="4950" spc="-19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(изложении).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24888" y="6273456"/>
            <a:ext cx="4825619" cy="48256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4667" y="841247"/>
            <a:ext cx="8901684" cy="8092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40170" y="2142179"/>
            <a:ext cx="13423900" cy="2162810"/>
            <a:chOff x="3340170" y="2142179"/>
            <a:chExt cx="13423900" cy="2162810"/>
          </a:xfrm>
        </p:grpSpPr>
        <p:sp>
          <p:nvSpPr>
            <p:cNvPr id="4" name="object 4"/>
            <p:cNvSpPr/>
            <p:nvPr/>
          </p:nvSpPr>
          <p:spPr>
            <a:xfrm>
              <a:off x="3350641" y="2943605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13402691" y="0"/>
                  </a:moveTo>
                  <a:lnTo>
                    <a:pt x="0" y="0"/>
                  </a:lnTo>
                  <a:lnTo>
                    <a:pt x="0" y="1350518"/>
                  </a:lnTo>
                  <a:lnTo>
                    <a:pt x="13402691" y="1350518"/>
                  </a:lnTo>
                  <a:lnTo>
                    <a:pt x="13402691" y="0"/>
                  </a:lnTo>
                  <a:close/>
                </a:path>
              </a:pathLst>
            </a:custGeom>
            <a:solidFill>
              <a:srgbClr val="F8C97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50641" y="2943605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0" y="1350518"/>
                  </a:moveTo>
                  <a:lnTo>
                    <a:pt x="13402691" y="1350518"/>
                  </a:lnTo>
                  <a:lnTo>
                    <a:pt x="13402691" y="0"/>
                  </a:lnTo>
                  <a:lnTo>
                    <a:pt x="0" y="0"/>
                  </a:lnTo>
                  <a:lnTo>
                    <a:pt x="0" y="1350518"/>
                  </a:lnTo>
                  <a:close/>
                </a:path>
              </a:pathLst>
            </a:custGeom>
            <a:ln w="20941">
              <a:solidFill>
                <a:srgbClr val="9F09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20820" y="2152649"/>
              <a:ext cx="11516995" cy="1582420"/>
            </a:xfrm>
            <a:custGeom>
              <a:avLst/>
              <a:gdLst/>
              <a:ahLst/>
              <a:cxnLst/>
              <a:rect l="l" t="t" r="r" b="b"/>
              <a:pathLst>
                <a:path w="11516994" h="1582420">
                  <a:moveTo>
                    <a:pt x="11252962" y="0"/>
                  </a:moveTo>
                  <a:lnTo>
                    <a:pt x="263651" y="0"/>
                  </a:lnTo>
                  <a:lnTo>
                    <a:pt x="216280" y="4191"/>
                  </a:lnTo>
                  <a:lnTo>
                    <a:pt x="171703" y="16510"/>
                  </a:lnTo>
                  <a:lnTo>
                    <a:pt x="130555" y="35941"/>
                  </a:lnTo>
                  <a:lnTo>
                    <a:pt x="93725" y="61975"/>
                  </a:lnTo>
                  <a:lnTo>
                    <a:pt x="61975" y="93725"/>
                  </a:lnTo>
                  <a:lnTo>
                    <a:pt x="35940" y="130555"/>
                  </a:lnTo>
                  <a:lnTo>
                    <a:pt x="16509" y="171576"/>
                  </a:lnTo>
                  <a:lnTo>
                    <a:pt x="4190" y="216280"/>
                  </a:lnTo>
                  <a:lnTo>
                    <a:pt x="0" y="263651"/>
                  </a:lnTo>
                  <a:lnTo>
                    <a:pt x="0" y="1318387"/>
                  </a:lnTo>
                  <a:lnTo>
                    <a:pt x="4190" y="1365758"/>
                  </a:lnTo>
                  <a:lnTo>
                    <a:pt x="16509" y="1410335"/>
                  </a:lnTo>
                  <a:lnTo>
                    <a:pt x="35940" y="1451483"/>
                  </a:lnTo>
                  <a:lnTo>
                    <a:pt x="61975" y="1488186"/>
                  </a:lnTo>
                  <a:lnTo>
                    <a:pt x="93725" y="1520063"/>
                  </a:lnTo>
                  <a:lnTo>
                    <a:pt x="130555" y="1545971"/>
                  </a:lnTo>
                  <a:lnTo>
                    <a:pt x="171703" y="1565528"/>
                  </a:lnTo>
                  <a:lnTo>
                    <a:pt x="216280" y="1577721"/>
                  </a:lnTo>
                  <a:lnTo>
                    <a:pt x="263651" y="1582039"/>
                  </a:lnTo>
                  <a:lnTo>
                    <a:pt x="11252962" y="1582039"/>
                  </a:lnTo>
                  <a:lnTo>
                    <a:pt x="11300333" y="1577721"/>
                  </a:lnTo>
                  <a:lnTo>
                    <a:pt x="11344910" y="1565528"/>
                  </a:lnTo>
                  <a:lnTo>
                    <a:pt x="11386058" y="1545971"/>
                  </a:lnTo>
                  <a:lnTo>
                    <a:pt x="11422761" y="1520063"/>
                  </a:lnTo>
                  <a:lnTo>
                    <a:pt x="11454638" y="1488186"/>
                  </a:lnTo>
                  <a:lnTo>
                    <a:pt x="11480545" y="1451483"/>
                  </a:lnTo>
                  <a:lnTo>
                    <a:pt x="11500103" y="1410335"/>
                  </a:lnTo>
                  <a:lnTo>
                    <a:pt x="11512422" y="1365758"/>
                  </a:lnTo>
                  <a:lnTo>
                    <a:pt x="11516614" y="1318387"/>
                  </a:lnTo>
                  <a:lnTo>
                    <a:pt x="11516614" y="263651"/>
                  </a:lnTo>
                  <a:lnTo>
                    <a:pt x="11512422" y="216280"/>
                  </a:lnTo>
                  <a:lnTo>
                    <a:pt x="11500103" y="171576"/>
                  </a:lnTo>
                  <a:lnTo>
                    <a:pt x="11480545" y="130555"/>
                  </a:lnTo>
                  <a:lnTo>
                    <a:pt x="11454638" y="93725"/>
                  </a:lnTo>
                  <a:lnTo>
                    <a:pt x="11422761" y="61975"/>
                  </a:lnTo>
                  <a:lnTo>
                    <a:pt x="11386058" y="35941"/>
                  </a:lnTo>
                  <a:lnTo>
                    <a:pt x="11344910" y="16510"/>
                  </a:lnTo>
                  <a:lnTo>
                    <a:pt x="11300333" y="4191"/>
                  </a:lnTo>
                  <a:lnTo>
                    <a:pt x="11252962" y="0"/>
                  </a:lnTo>
                  <a:close/>
                </a:path>
              </a:pathLst>
            </a:custGeom>
            <a:solidFill>
              <a:srgbClr val="9F0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20820" y="2152649"/>
              <a:ext cx="11516995" cy="1582420"/>
            </a:xfrm>
            <a:custGeom>
              <a:avLst/>
              <a:gdLst/>
              <a:ahLst/>
              <a:cxnLst/>
              <a:rect l="l" t="t" r="r" b="b"/>
              <a:pathLst>
                <a:path w="11516994" h="1582420">
                  <a:moveTo>
                    <a:pt x="0" y="263651"/>
                  </a:moveTo>
                  <a:lnTo>
                    <a:pt x="4190" y="216280"/>
                  </a:lnTo>
                  <a:lnTo>
                    <a:pt x="16509" y="171576"/>
                  </a:lnTo>
                  <a:lnTo>
                    <a:pt x="35940" y="130555"/>
                  </a:lnTo>
                  <a:lnTo>
                    <a:pt x="61975" y="93725"/>
                  </a:lnTo>
                  <a:lnTo>
                    <a:pt x="93725" y="61975"/>
                  </a:lnTo>
                  <a:lnTo>
                    <a:pt x="130555" y="35941"/>
                  </a:lnTo>
                  <a:lnTo>
                    <a:pt x="171703" y="16510"/>
                  </a:lnTo>
                  <a:lnTo>
                    <a:pt x="216280" y="4191"/>
                  </a:lnTo>
                  <a:lnTo>
                    <a:pt x="263651" y="0"/>
                  </a:lnTo>
                  <a:lnTo>
                    <a:pt x="11252962" y="0"/>
                  </a:lnTo>
                  <a:lnTo>
                    <a:pt x="11300333" y="4191"/>
                  </a:lnTo>
                  <a:lnTo>
                    <a:pt x="11344910" y="16510"/>
                  </a:lnTo>
                  <a:lnTo>
                    <a:pt x="11386058" y="35941"/>
                  </a:lnTo>
                  <a:lnTo>
                    <a:pt x="11422761" y="61975"/>
                  </a:lnTo>
                  <a:lnTo>
                    <a:pt x="11454638" y="93725"/>
                  </a:lnTo>
                  <a:lnTo>
                    <a:pt x="11480545" y="130555"/>
                  </a:lnTo>
                  <a:lnTo>
                    <a:pt x="11500103" y="171576"/>
                  </a:lnTo>
                  <a:lnTo>
                    <a:pt x="11512422" y="216280"/>
                  </a:lnTo>
                  <a:lnTo>
                    <a:pt x="11516614" y="263651"/>
                  </a:lnTo>
                  <a:lnTo>
                    <a:pt x="11516614" y="1318387"/>
                  </a:lnTo>
                  <a:lnTo>
                    <a:pt x="11512422" y="1365758"/>
                  </a:lnTo>
                  <a:lnTo>
                    <a:pt x="11500103" y="1410335"/>
                  </a:lnTo>
                  <a:lnTo>
                    <a:pt x="11480545" y="1451483"/>
                  </a:lnTo>
                  <a:lnTo>
                    <a:pt x="11454638" y="1488186"/>
                  </a:lnTo>
                  <a:lnTo>
                    <a:pt x="11422761" y="1520063"/>
                  </a:lnTo>
                  <a:lnTo>
                    <a:pt x="11386058" y="1545971"/>
                  </a:lnTo>
                  <a:lnTo>
                    <a:pt x="11344910" y="1565528"/>
                  </a:lnTo>
                  <a:lnTo>
                    <a:pt x="11300333" y="1577721"/>
                  </a:lnTo>
                  <a:lnTo>
                    <a:pt x="11252962" y="1582039"/>
                  </a:lnTo>
                  <a:lnTo>
                    <a:pt x="263651" y="1582039"/>
                  </a:lnTo>
                  <a:lnTo>
                    <a:pt x="216280" y="1577721"/>
                  </a:lnTo>
                  <a:lnTo>
                    <a:pt x="171703" y="1565528"/>
                  </a:lnTo>
                  <a:lnTo>
                    <a:pt x="130555" y="1545971"/>
                  </a:lnTo>
                  <a:lnTo>
                    <a:pt x="93725" y="1520063"/>
                  </a:lnTo>
                  <a:lnTo>
                    <a:pt x="61975" y="1488186"/>
                  </a:lnTo>
                  <a:lnTo>
                    <a:pt x="35940" y="1451483"/>
                  </a:lnTo>
                  <a:lnTo>
                    <a:pt x="16509" y="1410335"/>
                  </a:lnTo>
                  <a:lnTo>
                    <a:pt x="4190" y="1365758"/>
                  </a:lnTo>
                  <a:lnTo>
                    <a:pt x="0" y="1318387"/>
                  </a:lnTo>
                  <a:lnTo>
                    <a:pt x="0" y="263651"/>
                  </a:lnTo>
                  <a:close/>
                </a:path>
              </a:pathLst>
            </a:custGeom>
            <a:ln w="20941">
              <a:solidFill>
                <a:srgbClr val="F8C9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340170" y="4573086"/>
            <a:ext cx="13423900" cy="2162810"/>
            <a:chOff x="3340170" y="4573086"/>
            <a:chExt cx="13423900" cy="2162810"/>
          </a:xfrm>
        </p:grpSpPr>
        <p:sp>
          <p:nvSpPr>
            <p:cNvPr id="9" name="object 9"/>
            <p:cNvSpPr/>
            <p:nvPr/>
          </p:nvSpPr>
          <p:spPr>
            <a:xfrm>
              <a:off x="3350641" y="5374512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13402691" y="0"/>
                  </a:moveTo>
                  <a:lnTo>
                    <a:pt x="0" y="0"/>
                  </a:lnTo>
                  <a:lnTo>
                    <a:pt x="0" y="1350517"/>
                  </a:lnTo>
                  <a:lnTo>
                    <a:pt x="13402691" y="1350517"/>
                  </a:lnTo>
                  <a:lnTo>
                    <a:pt x="13402691" y="0"/>
                  </a:lnTo>
                  <a:close/>
                </a:path>
              </a:pathLst>
            </a:custGeom>
            <a:solidFill>
              <a:srgbClr val="F8C97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0641" y="5374512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0" y="1350517"/>
                  </a:moveTo>
                  <a:lnTo>
                    <a:pt x="13402691" y="1350517"/>
                  </a:lnTo>
                  <a:lnTo>
                    <a:pt x="13402691" y="0"/>
                  </a:lnTo>
                  <a:lnTo>
                    <a:pt x="0" y="0"/>
                  </a:lnTo>
                  <a:lnTo>
                    <a:pt x="0" y="1350517"/>
                  </a:lnTo>
                  <a:close/>
                </a:path>
              </a:pathLst>
            </a:custGeom>
            <a:ln w="20941">
              <a:solidFill>
                <a:srgbClr val="9F09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20820" y="4583556"/>
              <a:ext cx="11717020" cy="1582420"/>
            </a:xfrm>
            <a:custGeom>
              <a:avLst/>
              <a:gdLst/>
              <a:ahLst/>
              <a:cxnLst/>
              <a:rect l="l" t="t" r="r" b="b"/>
              <a:pathLst>
                <a:path w="11717019" h="1582420">
                  <a:moveTo>
                    <a:pt x="11453114" y="0"/>
                  </a:moveTo>
                  <a:lnTo>
                    <a:pt x="263651" y="0"/>
                  </a:lnTo>
                  <a:lnTo>
                    <a:pt x="216280" y="4191"/>
                  </a:lnTo>
                  <a:lnTo>
                    <a:pt x="171703" y="16510"/>
                  </a:lnTo>
                  <a:lnTo>
                    <a:pt x="130555" y="35941"/>
                  </a:lnTo>
                  <a:lnTo>
                    <a:pt x="93725" y="61976"/>
                  </a:lnTo>
                  <a:lnTo>
                    <a:pt x="61975" y="93726"/>
                  </a:lnTo>
                  <a:lnTo>
                    <a:pt x="35940" y="130556"/>
                  </a:lnTo>
                  <a:lnTo>
                    <a:pt x="16509" y="171577"/>
                  </a:lnTo>
                  <a:lnTo>
                    <a:pt x="4190" y="216281"/>
                  </a:lnTo>
                  <a:lnTo>
                    <a:pt x="0" y="263652"/>
                  </a:lnTo>
                  <a:lnTo>
                    <a:pt x="0" y="1318387"/>
                  </a:lnTo>
                  <a:lnTo>
                    <a:pt x="4190" y="1365758"/>
                  </a:lnTo>
                  <a:lnTo>
                    <a:pt x="16509" y="1410335"/>
                  </a:lnTo>
                  <a:lnTo>
                    <a:pt x="35940" y="1451356"/>
                  </a:lnTo>
                  <a:lnTo>
                    <a:pt x="61975" y="1488186"/>
                  </a:lnTo>
                  <a:lnTo>
                    <a:pt x="93725" y="1519936"/>
                  </a:lnTo>
                  <a:lnTo>
                    <a:pt x="130555" y="1545971"/>
                  </a:lnTo>
                  <a:lnTo>
                    <a:pt x="171703" y="1565529"/>
                  </a:lnTo>
                  <a:lnTo>
                    <a:pt x="216280" y="1577721"/>
                  </a:lnTo>
                  <a:lnTo>
                    <a:pt x="263651" y="1582039"/>
                  </a:lnTo>
                  <a:lnTo>
                    <a:pt x="11453114" y="1582039"/>
                  </a:lnTo>
                  <a:lnTo>
                    <a:pt x="11500485" y="1577721"/>
                  </a:lnTo>
                  <a:lnTo>
                    <a:pt x="11545062" y="1565529"/>
                  </a:lnTo>
                  <a:lnTo>
                    <a:pt x="11586083" y="1545971"/>
                  </a:lnTo>
                  <a:lnTo>
                    <a:pt x="11622913" y="1519936"/>
                  </a:lnTo>
                  <a:lnTo>
                    <a:pt x="11654663" y="1488186"/>
                  </a:lnTo>
                  <a:lnTo>
                    <a:pt x="11680697" y="1451356"/>
                  </a:lnTo>
                  <a:lnTo>
                    <a:pt x="11700256" y="1410335"/>
                  </a:lnTo>
                  <a:lnTo>
                    <a:pt x="11712447" y="1365758"/>
                  </a:lnTo>
                  <a:lnTo>
                    <a:pt x="11716766" y="1318387"/>
                  </a:lnTo>
                  <a:lnTo>
                    <a:pt x="11716766" y="263652"/>
                  </a:lnTo>
                  <a:lnTo>
                    <a:pt x="11712447" y="216281"/>
                  </a:lnTo>
                  <a:lnTo>
                    <a:pt x="11700256" y="171577"/>
                  </a:lnTo>
                  <a:lnTo>
                    <a:pt x="11680697" y="130556"/>
                  </a:lnTo>
                  <a:lnTo>
                    <a:pt x="11654663" y="93726"/>
                  </a:lnTo>
                  <a:lnTo>
                    <a:pt x="11622913" y="61976"/>
                  </a:lnTo>
                  <a:lnTo>
                    <a:pt x="11586083" y="35941"/>
                  </a:lnTo>
                  <a:lnTo>
                    <a:pt x="11545062" y="16510"/>
                  </a:lnTo>
                  <a:lnTo>
                    <a:pt x="11500485" y="4191"/>
                  </a:lnTo>
                  <a:lnTo>
                    <a:pt x="11453114" y="0"/>
                  </a:lnTo>
                  <a:close/>
                </a:path>
              </a:pathLst>
            </a:custGeom>
            <a:solidFill>
              <a:srgbClr val="9F0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20820" y="4583556"/>
              <a:ext cx="11717020" cy="1582420"/>
            </a:xfrm>
            <a:custGeom>
              <a:avLst/>
              <a:gdLst/>
              <a:ahLst/>
              <a:cxnLst/>
              <a:rect l="l" t="t" r="r" b="b"/>
              <a:pathLst>
                <a:path w="11717019" h="1582420">
                  <a:moveTo>
                    <a:pt x="0" y="263652"/>
                  </a:moveTo>
                  <a:lnTo>
                    <a:pt x="4190" y="216281"/>
                  </a:lnTo>
                  <a:lnTo>
                    <a:pt x="16509" y="171577"/>
                  </a:lnTo>
                  <a:lnTo>
                    <a:pt x="35940" y="130556"/>
                  </a:lnTo>
                  <a:lnTo>
                    <a:pt x="61975" y="93726"/>
                  </a:lnTo>
                  <a:lnTo>
                    <a:pt x="93725" y="61976"/>
                  </a:lnTo>
                  <a:lnTo>
                    <a:pt x="130555" y="35941"/>
                  </a:lnTo>
                  <a:lnTo>
                    <a:pt x="171703" y="16510"/>
                  </a:lnTo>
                  <a:lnTo>
                    <a:pt x="216280" y="4191"/>
                  </a:lnTo>
                  <a:lnTo>
                    <a:pt x="263651" y="0"/>
                  </a:lnTo>
                  <a:lnTo>
                    <a:pt x="11453114" y="0"/>
                  </a:lnTo>
                  <a:lnTo>
                    <a:pt x="11500485" y="4191"/>
                  </a:lnTo>
                  <a:lnTo>
                    <a:pt x="11545062" y="16510"/>
                  </a:lnTo>
                  <a:lnTo>
                    <a:pt x="11586083" y="35941"/>
                  </a:lnTo>
                  <a:lnTo>
                    <a:pt x="11622913" y="61976"/>
                  </a:lnTo>
                  <a:lnTo>
                    <a:pt x="11654663" y="93726"/>
                  </a:lnTo>
                  <a:lnTo>
                    <a:pt x="11680697" y="130556"/>
                  </a:lnTo>
                  <a:lnTo>
                    <a:pt x="11700256" y="171577"/>
                  </a:lnTo>
                  <a:lnTo>
                    <a:pt x="11712447" y="216281"/>
                  </a:lnTo>
                  <a:lnTo>
                    <a:pt x="11716766" y="263652"/>
                  </a:lnTo>
                  <a:lnTo>
                    <a:pt x="11716766" y="1318387"/>
                  </a:lnTo>
                  <a:lnTo>
                    <a:pt x="11712447" y="1365758"/>
                  </a:lnTo>
                  <a:lnTo>
                    <a:pt x="11700256" y="1410335"/>
                  </a:lnTo>
                  <a:lnTo>
                    <a:pt x="11680697" y="1451356"/>
                  </a:lnTo>
                  <a:lnTo>
                    <a:pt x="11654663" y="1488186"/>
                  </a:lnTo>
                  <a:lnTo>
                    <a:pt x="11622913" y="1519936"/>
                  </a:lnTo>
                  <a:lnTo>
                    <a:pt x="11586083" y="1545971"/>
                  </a:lnTo>
                  <a:lnTo>
                    <a:pt x="11545062" y="1565529"/>
                  </a:lnTo>
                  <a:lnTo>
                    <a:pt x="11500485" y="1577721"/>
                  </a:lnTo>
                  <a:lnTo>
                    <a:pt x="11453114" y="1582039"/>
                  </a:lnTo>
                  <a:lnTo>
                    <a:pt x="263651" y="1582039"/>
                  </a:lnTo>
                  <a:lnTo>
                    <a:pt x="216280" y="1577721"/>
                  </a:lnTo>
                  <a:lnTo>
                    <a:pt x="171703" y="1565529"/>
                  </a:lnTo>
                  <a:lnTo>
                    <a:pt x="130555" y="1545971"/>
                  </a:lnTo>
                  <a:lnTo>
                    <a:pt x="93725" y="1519936"/>
                  </a:lnTo>
                  <a:lnTo>
                    <a:pt x="61975" y="1488186"/>
                  </a:lnTo>
                  <a:lnTo>
                    <a:pt x="35940" y="1451356"/>
                  </a:lnTo>
                  <a:lnTo>
                    <a:pt x="16509" y="1410335"/>
                  </a:lnTo>
                  <a:lnTo>
                    <a:pt x="4190" y="1365758"/>
                  </a:lnTo>
                  <a:lnTo>
                    <a:pt x="0" y="1318387"/>
                  </a:lnTo>
                  <a:lnTo>
                    <a:pt x="0" y="263652"/>
                  </a:lnTo>
                  <a:close/>
                </a:path>
              </a:pathLst>
            </a:custGeom>
            <a:ln w="20941">
              <a:solidFill>
                <a:srgbClr val="F8C9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340170" y="7003993"/>
            <a:ext cx="13423900" cy="2162810"/>
            <a:chOff x="3340170" y="7003993"/>
            <a:chExt cx="13423900" cy="2162810"/>
          </a:xfrm>
        </p:grpSpPr>
        <p:sp>
          <p:nvSpPr>
            <p:cNvPr id="14" name="object 14"/>
            <p:cNvSpPr/>
            <p:nvPr/>
          </p:nvSpPr>
          <p:spPr>
            <a:xfrm>
              <a:off x="3350641" y="7805419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13402691" y="0"/>
                  </a:moveTo>
                  <a:lnTo>
                    <a:pt x="0" y="0"/>
                  </a:lnTo>
                  <a:lnTo>
                    <a:pt x="0" y="1350518"/>
                  </a:lnTo>
                  <a:lnTo>
                    <a:pt x="13402691" y="1350518"/>
                  </a:lnTo>
                  <a:lnTo>
                    <a:pt x="13402691" y="0"/>
                  </a:lnTo>
                  <a:close/>
                </a:path>
              </a:pathLst>
            </a:custGeom>
            <a:solidFill>
              <a:srgbClr val="F8C97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50641" y="7805419"/>
              <a:ext cx="13402944" cy="1350645"/>
            </a:xfrm>
            <a:custGeom>
              <a:avLst/>
              <a:gdLst/>
              <a:ahLst/>
              <a:cxnLst/>
              <a:rect l="l" t="t" r="r" b="b"/>
              <a:pathLst>
                <a:path w="13402944" h="1350645">
                  <a:moveTo>
                    <a:pt x="0" y="1350518"/>
                  </a:moveTo>
                  <a:lnTo>
                    <a:pt x="13402691" y="1350518"/>
                  </a:lnTo>
                  <a:lnTo>
                    <a:pt x="13402691" y="0"/>
                  </a:lnTo>
                  <a:lnTo>
                    <a:pt x="0" y="0"/>
                  </a:lnTo>
                  <a:lnTo>
                    <a:pt x="0" y="1350518"/>
                  </a:lnTo>
                  <a:close/>
                </a:path>
              </a:pathLst>
            </a:custGeom>
            <a:ln w="20941">
              <a:solidFill>
                <a:srgbClr val="9F09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0820" y="7014463"/>
              <a:ext cx="11809095" cy="1582420"/>
            </a:xfrm>
            <a:custGeom>
              <a:avLst/>
              <a:gdLst/>
              <a:ahLst/>
              <a:cxnLst/>
              <a:rect l="l" t="t" r="r" b="b"/>
              <a:pathLst>
                <a:path w="11809094" h="1582420">
                  <a:moveTo>
                    <a:pt x="11544935" y="0"/>
                  </a:moveTo>
                  <a:lnTo>
                    <a:pt x="263651" y="0"/>
                  </a:lnTo>
                  <a:lnTo>
                    <a:pt x="216280" y="4190"/>
                  </a:lnTo>
                  <a:lnTo>
                    <a:pt x="171703" y="16509"/>
                  </a:lnTo>
                  <a:lnTo>
                    <a:pt x="130555" y="35940"/>
                  </a:lnTo>
                  <a:lnTo>
                    <a:pt x="93725" y="61975"/>
                  </a:lnTo>
                  <a:lnTo>
                    <a:pt x="61975" y="93725"/>
                  </a:lnTo>
                  <a:lnTo>
                    <a:pt x="35940" y="130555"/>
                  </a:lnTo>
                  <a:lnTo>
                    <a:pt x="16509" y="171576"/>
                  </a:lnTo>
                  <a:lnTo>
                    <a:pt x="4190" y="216280"/>
                  </a:lnTo>
                  <a:lnTo>
                    <a:pt x="0" y="263651"/>
                  </a:lnTo>
                  <a:lnTo>
                    <a:pt x="0" y="1318259"/>
                  </a:lnTo>
                  <a:lnTo>
                    <a:pt x="4190" y="1365630"/>
                  </a:lnTo>
                  <a:lnTo>
                    <a:pt x="16509" y="1410334"/>
                  </a:lnTo>
                  <a:lnTo>
                    <a:pt x="35940" y="1451355"/>
                  </a:lnTo>
                  <a:lnTo>
                    <a:pt x="61975" y="1488185"/>
                  </a:lnTo>
                  <a:lnTo>
                    <a:pt x="93725" y="1519935"/>
                  </a:lnTo>
                  <a:lnTo>
                    <a:pt x="130555" y="1545970"/>
                  </a:lnTo>
                  <a:lnTo>
                    <a:pt x="171703" y="1565401"/>
                  </a:lnTo>
                  <a:lnTo>
                    <a:pt x="216280" y="1577720"/>
                  </a:lnTo>
                  <a:lnTo>
                    <a:pt x="263651" y="1581911"/>
                  </a:lnTo>
                  <a:lnTo>
                    <a:pt x="11544935" y="1581911"/>
                  </a:lnTo>
                  <a:lnTo>
                    <a:pt x="11592306" y="1577720"/>
                  </a:lnTo>
                  <a:lnTo>
                    <a:pt x="11636883" y="1565401"/>
                  </a:lnTo>
                  <a:lnTo>
                    <a:pt x="11678031" y="1545970"/>
                  </a:lnTo>
                  <a:lnTo>
                    <a:pt x="11714734" y="1519935"/>
                  </a:lnTo>
                  <a:lnTo>
                    <a:pt x="11746484" y="1488185"/>
                  </a:lnTo>
                  <a:lnTo>
                    <a:pt x="11772518" y="1451355"/>
                  </a:lnTo>
                  <a:lnTo>
                    <a:pt x="11792076" y="1410334"/>
                  </a:lnTo>
                  <a:lnTo>
                    <a:pt x="11804268" y="1365630"/>
                  </a:lnTo>
                  <a:lnTo>
                    <a:pt x="11808587" y="1318259"/>
                  </a:lnTo>
                  <a:lnTo>
                    <a:pt x="11808587" y="263651"/>
                  </a:lnTo>
                  <a:lnTo>
                    <a:pt x="11804268" y="216280"/>
                  </a:lnTo>
                  <a:lnTo>
                    <a:pt x="11792076" y="171576"/>
                  </a:lnTo>
                  <a:lnTo>
                    <a:pt x="11772518" y="130555"/>
                  </a:lnTo>
                  <a:lnTo>
                    <a:pt x="11746484" y="93725"/>
                  </a:lnTo>
                  <a:lnTo>
                    <a:pt x="11714734" y="61975"/>
                  </a:lnTo>
                  <a:lnTo>
                    <a:pt x="11678031" y="35940"/>
                  </a:lnTo>
                  <a:lnTo>
                    <a:pt x="11636883" y="16509"/>
                  </a:lnTo>
                  <a:lnTo>
                    <a:pt x="11592306" y="4190"/>
                  </a:lnTo>
                  <a:lnTo>
                    <a:pt x="11544935" y="0"/>
                  </a:lnTo>
                  <a:close/>
                </a:path>
              </a:pathLst>
            </a:custGeom>
            <a:solidFill>
              <a:srgbClr val="9F0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20820" y="7014463"/>
              <a:ext cx="11809095" cy="1582420"/>
            </a:xfrm>
            <a:custGeom>
              <a:avLst/>
              <a:gdLst/>
              <a:ahLst/>
              <a:cxnLst/>
              <a:rect l="l" t="t" r="r" b="b"/>
              <a:pathLst>
                <a:path w="11809094" h="1582420">
                  <a:moveTo>
                    <a:pt x="0" y="263651"/>
                  </a:moveTo>
                  <a:lnTo>
                    <a:pt x="4190" y="216280"/>
                  </a:lnTo>
                  <a:lnTo>
                    <a:pt x="16509" y="171576"/>
                  </a:lnTo>
                  <a:lnTo>
                    <a:pt x="35940" y="130555"/>
                  </a:lnTo>
                  <a:lnTo>
                    <a:pt x="61975" y="93725"/>
                  </a:lnTo>
                  <a:lnTo>
                    <a:pt x="93725" y="61975"/>
                  </a:lnTo>
                  <a:lnTo>
                    <a:pt x="130555" y="35940"/>
                  </a:lnTo>
                  <a:lnTo>
                    <a:pt x="171703" y="16509"/>
                  </a:lnTo>
                  <a:lnTo>
                    <a:pt x="216280" y="4190"/>
                  </a:lnTo>
                  <a:lnTo>
                    <a:pt x="263651" y="0"/>
                  </a:lnTo>
                  <a:lnTo>
                    <a:pt x="11544935" y="0"/>
                  </a:lnTo>
                  <a:lnTo>
                    <a:pt x="11592306" y="4190"/>
                  </a:lnTo>
                  <a:lnTo>
                    <a:pt x="11636883" y="16509"/>
                  </a:lnTo>
                  <a:lnTo>
                    <a:pt x="11678031" y="35940"/>
                  </a:lnTo>
                  <a:lnTo>
                    <a:pt x="11714734" y="61975"/>
                  </a:lnTo>
                  <a:lnTo>
                    <a:pt x="11746484" y="93725"/>
                  </a:lnTo>
                  <a:lnTo>
                    <a:pt x="11772518" y="130555"/>
                  </a:lnTo>
                  <a:lnTo>
                    <a:pt x="11792076" y="171576"/>
                  </a:lnTo>
                  <a:lnTo>
                    <a:pt x="11804268" y="216280"/>
                  </a:lnTo>
                  <a:lnTo>
                    <a:pt x="11808587" y="263651"/>
                  </a:lnTo>
                  <a:lnTo>
                    <a:pt x="11808587" y="1318259"/>
                  </a:lnTo>
                  <a:lnTo>
                    <a:pt x="11804268" y="1365630"/>
                  </a:lnTo>
                  <a:lnTo>
                    <a:pt x="11792076" y="1410334"/>
                  </a:lnTo>
                  <a:lnTo>
                    <a:pt x="11772518" y="1451355"/>
                  </a:lnTo>
                  <a:lnTo>
                    <a:pt x="11746484" y="1488185"/>
                  </a:lnTo>
                  <a:lnTo>
                    <a:pt x="11714734" y="1519935"/>
                  </a:lnTo>
                  <a:lnTo>
                    <a:pt x="11678031" y="1545970"/>
                  </a:lnTo>
                  <a:lnTo>
                    <a:pt x="11636883" y="1565401"/>
                  </a:lnTo>
                  <a:lnTo>
                    <a:pt x="11592306" y="1577720"/>
                  </a:lnTo>
                  <a:lnTo>
                    <a:pt x="11544935" y="1581911"/>
                  </a:lnTo>
                  <a:lnTo>
                    <a:pt x="263651" y="1581911"/>
                  </a:lnTo>
                  <a:lnTo>
                    <a:pt x="216280" y="1577720"/>
                  </a:lnTo>
                  <a:lnTo>
                    <a:pt x="171703" y="1565401"/>
                  </a:lnTo>
                  <a:lnTo>
                    <a:pt x="130555" y="1545970"/>
                  </a:lnTo>
                  <a:lnTo>
                    <a:pt x="93725" y="1519935"/>
                  </a:lnTo>
                  <a:lnTo>
                    <a:pt x="61975" y="1488185"/>
                  </a:lnTo>
                  <a:lnTo>
                    <a:pt x="35940" y="1451355"/>
                  </a:lnTo>
                  <a:lnTo>
                    <a:pt x="16509" y="1410334"/>
                  </a:lnTo>
                  <a:lnTo>
                    <a:pt x="4190" y="1365630"/>
                  </a:lnTo>
                  <a:lnTo>
                    <a:pt x="0" y="1318259"/>
                  </a:lnTo>
                  <a:lnTo>
                    <a:pt x="0" y="263651"/>
                  </a:lnTo>
                  <a:close/>
                </a:path>
              </a:pathLst>
            </a:custGeom>
            <a:ln w="20941">
              <a:solidFill>
                <a:srgbClr val="F8C9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440809" y="2443098"/>
            <a:ext cx="8486775" cy="55708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350" spc="-45" dirty="0">
                <a:solidFill>
                  <a:srgbClr val="F8C977"/>
                </a:solidFill>
                <a:latin typeface="Microsoft Sans Serif"/>
                <a:cs typeface="Microsoft Sans Serif"/>
              </a:rPr>
              <a:t>Досрочный</a:t>
            </a:r>
            <a:r>
              <a:rPr sz="5350" spc="-290" dirty="0">
                <a:solidFill>
                  <a:srgbClr val="F8C977"/>
                </a:solidFill>
                <a:latin typeface="Microsoft Sans Serif"/>
                <a:cs typeface="Microsoft Sans Serif"/>
              </a:rPr>
              <a:t> </a:t>
            </a:r>
            <a:r>
              <a:rPr sz="5350" spc="-20" dirty="0">
                <a:solidFill>
                  <a:srgbClr val="F8C977"/>
                </a:solidFill>
                <a:latin typeface="Microsoft Sans Serif"/>
                <a:cs typeface="Microsoft Sans Serif"/>
              </a:rPr>
              <a:t>март</a:t>
            </a:r>
            <a:endParaRPr sz="5350">
              <a:latin typeface="Microsoft Sans Serif"/>
              <a:cs typeface="Microsoft Sans Serif"/>
            </a:endParaRPr>
          </a:p>
          <a:p>
            <a:pPr marL="12700" marR="5080">
              <a:lnSpc>
                <a:spcPts val="19100"/>
              </a:lnSpc>
              <a:spcBef>
                <a:spcPts val="1575"/>
              </a:spcBef>
            </a:pPr>
            <a:r>
              <a:rPr sz="5350" dirty="0">
                <a:solidFill>
                  <a:srgbClr val="F8C977"/>
                </a:solidFill>
                <a:latin typeface="Microsoft Sans Serif"/>
                <a:cs typeface="Microsoft Sans Serif"/>
              </a:rPr>
              <a:t>Основной </a:t>
            </a:r>
            <a:r>
              <a:rPr sz="5350" spc="-40" dirty="0">
                <a:solidFill>
                  <a:srgbClr val="F8C977"/>
                </a:solidFill>
                <a:latin typeface="Microsoft Sans Serif"/>
                <a:cs typeface="Microsoft Sans Serif"/>
              </a:rPr>
              <a:t>май-</a:t>
            </a:r>
            <a:r>
              <a:rPr sz="5350" spc="-20" dirty="0">
                <a:solidFill>
                  <a:srgbClr val="F8C977"/>
                </a:solidFill>
                <a:latin typeface="Microsoft Sans Serif"/>
                <a:cs typeface="Microsoft Sans Serif"/>
              </a:rPr>
              <a:t>июнь </a:t>
            </a:r>
            <a:r>
              <a:rPr sz="5350" spc="-45" dirty="0">
                <a:solidFill>
                  <a:srgbClr val="F8C977"/>
                </a:solidFill>
                <a:latin typeface="Microsoft Sans Serif"/>
                <a:cs typeface="Microsoft Sans Serif"/>
              </a:rPr>
              <a:t>Дополнительный</a:t>
            </a:r>
            <a:r>
              <a:rPr sz="5350" spc="-270" dirty="0">
                <a:solidFill>
                  <a:srgbClr val="F8C977"/>
                </a:solidFill>
                <a:latin typeface="Microsoft Sans Serif"/>
                <a:cs typeface="Microsoft Sans Serif"/>
              </a:rPr>
              <a:t> </a:t>
            </a:r>
            <a:r>
              <a:rPr sz="5350" spc="-10" dirty="0">
                <a:solidFill>
                  <a:srgbClr val="F8C977"/>
                </a:solidFill>
                <a:latin typeface="Microsoft Sans Serif"/>
                <a:cs typeface="Microsoft Sans Serif"/>
              </a:rPr>
              <a:t>сентябрь</a:t>
            </a:r>
            <a:endParaRPr sz="5350">
              <a:latin typeface="Microsoft Sans Serif"/>
              <a:cs typeface="Microsoft Sans Serif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58615" cy="39811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9327" y="804671"/>
            <a:ext cx="15938931" cy="809244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730743" y="2212721"/>
            <a:ext cx="5681345" cy="702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50" b="1" dirty="0">
                <a:solidFill>
                  <a:srgbClr val="9F090D"/>
                </a:solidFill>
                <a:latin typeface="Tahoma"/>
                <a:cs typeface="Tahoma"/>
              </a:rPr>
              <a:t>До</a:t>
            </a:r>
            <a:r>
              <a:rPr sz="4450" b="1" spc="-114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sz="4450" b="1" dirty="0">
                <a:solidFill>
                  <a:srgbClr val="9F090D"/>
                </a:solidFill>
                <a:latin typeface="Tahoma"/>
                <a:cs typeface="Tahoma"/>
              </a:rPr>
              <a:t>1</a:t>
            </a:r>
            <a:r>
              <a:rPr sz="4450" b="1" spc="-114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sz="4450" b="1" dirty="0">
                <a:solidFill>
                  <a:srgbClr val="9F090D"/>
                </a:solidFill>
                <a:latin typeface="Tahoma"/>
                <a:cs typeface="Tahoma"/>
              </a:rPr>
              <a:t>февраля</a:t>
            </a:r>
            <a:r>
              <a:rPr sz="4450" b="1" spc="-80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sz="4450" b="1" spc="-20" dirty="0">
                <a:solidFill>
                  <a:srgbClr val="9F090D"/>
                </a:solidFill>
                <a:latin typeface="Tahoma"/>
                <a:cs typeface="Tahoma"/>
              </a:rPr>
              <a:t>2026</a:t>
            </a:r>
            <a:endParaRPr sz="44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2428" y="2773298"/>
            <a:ext cx="5656580" cy="83820"/>
          </a:xfrm>
          <a:custGeom>
            <a:avLst/>
            <a:gdLst/>
            <a:ahLst/>
            <a:cxnLst/>
            <a:rect l="l" t="t" r="r" b="b"/>
            <a:pathLst>
              <a:path w="5656580" h="83819">
                <a:moveTo>
                  <a:pt x="5656580" y="0"/>
                </a:moveTo>
                <a:lnTo>
                  <a:pt x="0" y="0"/>
                </a:lnTo>
                <a:lnTo>
                  <a:pt x="0" y="83820"/>
                </a:lnTo>
                <a:lnTo>
                  <a:pt x="5656580" y="83820"/>
                </a:lnTo>
                <a:lnTo>
                  <a:pt x="5656580" y="0"/>
                </a:lnTo>
                <a:close/>
              </a:path>
            </a:pathLst>
          </a:custGeom>
          <a:solidFill>
            <a:srgbClr val="9F09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5255" y="3561714"/>
            <a:ext cx="17652365" cy="5443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70205">
              <a:lnSpc>
                <a:spcPct val="100000"/>
              </a:lnSpc>
              <a:spcBef>
                <a:spcPts val="90"/>
              </a:spcBef>
            </a:pP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необходимо</a:t>
            </a:r>
            <a:r>
              <a:rPr sz="4450" spc="-19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подать</a:t>
            </a:r>
            <a:r>
              <a:rPr sz="4450" spc="-20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заявление</a:t>
            </a:r>
            <a:r>
              <a:rPr sz="4450" spc="-1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с</a:t>
            </a:r>
            <a:r>
              <a:rPr sz="4450" spc="-1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перечнем</a:t>
            </a:r>
            <a:r>
              <a:rPr sz="4450" spc="-229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выбранных</a:t>
            </a:r>
            <a:r>
              <a:rPr sz="4450" spc="-16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spc="-10" dirty="0">
                <a:solidFill>
                  <a:srgbClr val="5E0C0E"/>
                </a:solidFill>
                <a:latin typeface="Tahoma"/>
                <a:cs typeface="Tahoma"/>
              </a:rPr>
              <a:t>предметов.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ЕГЭ/ГВЭ</a:t>
            </a:r>
            <a:r>
              <a:rPr sz="4450" spc="-20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можно</a:t>
            </a:r>
            <a:r>
              <a:rPr sz="4450" spc="-14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spc="-10" dirty="0">
                <a:solidFill>
                  <a:srgbClr val="5E0C0E"/>
                </a:solidFill>
                <a:latin typeface="Tahoma"/>
                <a:cs typeface="Tahoma"/>
              </a:rPr>
              <a:t>сдать:</a:t>
            </a:r>
            <a:endParaRPr sz="4450">
              <a:latin typeface="Tahoma"/>
              <a:cs typeface="Tahoma"/>
            </a:endParaRPr>
          </a:p>
          <a:p>
            <a:pPr marL="721360" marR="551815" indent="-709295">
              <a:lnSpc>
                <a:spcPct val="100000"/>
              </a:lnSpc>
              <a:buFont typeface="Wingdings"/>
              <a:buChar char=""/>
              <a:tabLst>
                <a:tab pos="721360" algn="l"/>
                <a:tab pos="896619" algn="l"/>
              </a:tabLst>
            </a:pPr>
            <a:r>
              <a:rPr sz="1800" dirty="0">
                <a:solidFill>
                  <a:srgbClr val="5E0C0E"/>
                </a:solidFill>
                <a:latin typeface="Times New Roman"/>
                <a:cs typeface="Times New Roman"/>
              </a:rPr>
              <a:t>	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4450" spc="-20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русскому</a:t>
            </a:r>
            <a:r>
              <a:rPr sz="4450" spc="-1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языку,</a:t>
            </a:r>
            <a:r>
              <a:rPr sz="4450" spc="-2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математике,</a:t>
            </a:r>
            <a:r>
              <a:rPr sz="4450" spc="-2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литературе,</a:t>
            </a:r>
            <a:r>
              <a:rPr sz="4450" spc="-22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физике,</a:t>
            </a:r>
            <a:r>
              <a:rPr sz="4450" spc="-17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spc="-10" dirty="0">
                <a:solidFill>
                  <a:srgbClr val="5E0C0E"/>
                </a:solidFill>
                <a:latin typeface="Tahoma"/>
                <a:cs typeface="Tahoma"/>
              </a:rPr>
              <a:t>химии,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биологии,</a:t>
            </a:r>
            <a:r>
              <a:rPr sz="4450" spc="-2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географии,</a:t>
            </a:r>
            <a:r>
              <a:rPr sz="4450" spc="-2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истории,</a:t>
            </a:r>
            <a:r>
              <a:rPr sz="4450" spc="-2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обществознанию,</a:t>
            </a:r>
            <a:r>
              <a:rPr sz="4450" spc="-20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spc="-10" dirty="0">
                <a:solidFill>
                  <a:srgbClr val="5E0C0E"/>
                </a:solidFill>
                <a:latin typeface="Tahoma"/>
                <a:cs typeface="Tahoma"/>
              </a:rPr>
              <a:t>английскому </a:t>
            </a:r>
            <a:r>
              <a:rPr sz="4450" dirty="0">
                <a:solidFill>
                  <a:srgbClr val="5E0C0E"/>
                </a:solidFill>
                <a:latin typeface="Tahoma"/>
                <a:cs typeface="Tahoma"/>
              </a:rPr>
              <a:t>языку,</a:t>
            </a:r>
            <a:r>
              <a:rPr sz="4450" spc="-17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spc="-10" dirty="0">
                <a:solidFill>
                  <a:srgbClr val="5E0C0E"/>
                </a:solidFill>
                <a:latin typeface="Tahoma"/>
                <a:cs typeface="Tahoma"/>
              </a:rPr>
              <a:t>информатике.</a:t>
            </a:r>
            <a:endParaRPr sz="4450">
              <a:latin typeface="Tahoma"/>
              <a:cs typeface="Tahoma"/>
            </a:endParaRPr>
          </a:p>
          <a:p>
            <a:pPr marL="7701915" marR="5080" indent="-7005955">
              <a:lnSpc>
                <a:spcPct val="100000"/>
              </a:lnSpc>
              <a:spcBef>
                <a:spcPts val="5285"/>
              </a:spcBef>
            </a:pPr>
            <a:r>
              <a:rPr sz="4450" b="1" spc="-10" dirty="0">
                <a:solidFill>
                  <a:srgbClr val="5E0C0E"/>
                </a:solidFill>
                <a:latin typeface="Tahoma"/>
                <a:cs typeface="Tahoma"/>
              </a:rPr>
              <a:t>Корректировка</a:t>
            </a:r>
            <a:r>
              <a:rPr sz="4450" b="1" spc="-19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b="1" dirty="0">
                <a:solidFill>
                  <a:srgbClr val="5E0C0E"/>
                </a:solidFill>
                <a:latin typeface="Tahoma"/>
                <a:cs typeface="Tahoma"/>
              </a:rPr>
              <a:t>заявления</a:t>
            </a:r>
            <a:r>
              <a:rPr sz="4450" b="1" spc="-1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b="1" dirty="0">
                <a:solidFill>
                  <a:srgbClr val="5E0C0E"/>
                </a:solidFill>
                <a:latin typeface="Tahoma"/>
                <a:cs typeface="Tahoma"/>
              </a:rPr>
              <a:t>до</a:t>
            </a:r>
            <a:r>
              <a:rPr sz="4450" b="1" spc="-18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b="1" dirty="0">
                <a:solidFill>
                  <a:srgbClr val="5E0C0E"/>
                </a:solidFill>
                <a:latin typeface="Tahoma"/>
                <a:cs typeface="Tahoma"/>
              </a:rPr>
              <a:t>1</a:t>
            </a:r>
            <a:r>
              <a:rPr sz="4450" b="1" spc="-1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b="1" dirty="0">
                <a:solidFill>
                  <a:srgbClr val="5E0C0E"/>
                </a:solidFill>
                <a:latin typeface="Tahoma"/>
                <a:cs typeface="Tahoma"/>
              </a:rPr>
              <a:t>февраля</a:t>
            </a:r>
            <a:r>
              <a:rPr sz="4450" b="1" spc="-1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b="1" spc="-10" dirty="0">
                <a:solidFill>
                  <a:srgbClr val="5E0C0E"/>
                </a:solidFill>
                <a:latin typeface="Tahoma"/>
                <a:cs typeface="Tahoma"/>
              </a:rPr>
              <a:t>(включительно) </a:t>
            </a:r>
            <a:r>
              <a:rPr sz="4450" b="1" dirty="0">
                <a:solidFill>
                  <a:srgbClr val="5E0C0E"/>
                </a:solidFill>
                <a:latin typeface="Tahoma"/>
                <a:cs typeface="Tahoma"/>
              </a:rPr>
              <a:t>2025</a:t>
            </a:r>
            <a:r>
              <a:rPr sz="4450" b="1" spc="-1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450" b="1" spc="-20" dirty="0">
                <a:solidFill>
                  <a:srgbClr val="5E0C0E"/>
                </a:solidFill>
                <a:latin typeface="Tahoma"/>
                <a:cs typeface="Tahoma"/>
              </a:rPr>
              <a:t>года</a:t>
            </a:r>
            <a:endParaRPr sz="44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872" y="403259"/>
            <a:ext cx="3063333" cy="30884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0766" y="2359024"/>
            <a:ext cx="5981065" cy="2826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23950" marR="5080" indent="-59055" algn="just">
              <a:lnSpc>
                <a:spcPct val="100600"/>
              </a:lnSpc>
              <a:spcBef>
                <a:spcPts val="90"/>
              </a:spcBef>
            </a:pPr>
            <a:r>
              <a:rPr sz="2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Общие</a:t>
            </a:r>
            <a:r>
              <a:rPr sz="2650" b="1" spc="-1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2650" b="1" spc="-35" dirty="0">
                <a:solidFill>
                  <a:srgbClr val="112F79"/>
                </a:solidFill>
                <a:latin typeface="Palatino Linotype"/>
                <a:cs typeface="Palatino Linotype"/>
              </a:rPr>
              <a:t>специальные</a:t>
            </a:r>
            <a:r>
              <a:rPr sz="2650" b="1" spc="-40" dirty="0">
                <a:solidFill>
                  <a:srgbClr val="112F79"/>
                </a:solidFill>
                <a:latin typeface="Palatino Linotype"/>
                <a:cs typeface="Palatino Linotype"/>
              </a:rPr>
              <a:t> </a:t>
            </a:r>
            <a:r>
              <a:rPr sz="2650" b="1" spc="-10" dirty="0">
                <a:solidFill>
                  <a:srgbClr val="112F79"/>
                </a:solidFill>
                <a:latin typeface="Palatino Linotype"/>
                <a:cs typeface="Palatino Linotype"/>
              </a:rPr>
              <a:t>условия </a:t>
            </a:r>
            <a:r>
              <a:rPr sz="2650" b="1" spc="-20" dirty="0">
                <a:solidFill>
                  <a:srgbClr val="112F79"/>
                </a:solidFill>
                <a:latin typeface="Palatino Linotype"/>
                <a:cs typeface="Palatino Linotype"/>
              </a:rPr>
              <a:t>(справка</a:t>
            </a:r>
            <a:r>
              <a:rPr sz="2650" b="1" spc="-150" dirty="0">
                <a:solidFill>
                  <a:srgbClr val="112F79"/>
                </a:solidFill>
                <a:latin typeface="Palatino Linotype"/>
                <a:cs typeface="Palatino Linotype"/>
              </a:rPr>
              <a:t> </a:t>
            </a:r>
            <a:r>
              <a:rPr sz="2650" b="1" dirty="0">
                <a:solidFill>
                  <a:srgbClr val="112F79"/>
                </a:solidFill>
                <a:latin typeface="Palatino Linotype"/>
                <a:cs typeface="Palatino Linotype"/>
              </a:rPr>
              <a:t>об</a:t>
            </a:r>
            <a:r>
              <a:rPr sz="2650" b="1" spc="-130" dirty="0">
                <a:solidFill>
                  <a:srgbClr val="112F79"/>
                </a:solidFill>
                <a:latin typeface="Palatino Linotype"/>
                <a:cs typeface="Palatino Linotype"/>
              </a:rPr>
              <a:t> </a:t>
            </a:r>
            <a:r>
              <a:rPr sz="2650" b="1" dirty="0">
                <a:solidFill>
                  <a:srgbClr val="112F79"/>
                </a:solidFill>
                <a:latin typeface="Palatino Linotype"/>
                <a:cs typeface="Palatino Linotype"/>
              </a:rPr>
              <a:t>инвалидности</a:t>
            </a:r>
            <a:r>
              <a:rPr sz="2650" b="1" spc="475" dirty="0">
                <a:solidFill>
                  <a:srgbClr val="112F79"/>
                </a:solidFill>
                <a:latin typeface="Palatino Linotype"/>
                <a:cs typeface="Palatino Linotype"/>
              </a:rPr>
              <a:t> </a:t>
            </a:r>
            <a:r>
              <a:rPr sz="2650" b="1" spc="-50" dirty="0">
                <a:solidFill>
                  <a:srgbClr val="112F79"/>
                </a:solidFill>
                <a:latin typeface="Palatino Linotype"/>
                <a:cs typeface="Palatino Linotype"/>
              </a:rPr>
              <a:t>и </a:t>
            </a:r>
            <a:r>
              <a:rPr sz="2650" b="1" spc="-10" dirty="0">
                <a:solidFill>
                  <a:srgbClr val="112F79"/>
                </a:solidFill>
                <a:latin typeface="Palatino Linotype"/>
                <a:cs typeface="Palatino Linotype"/>
              </a:rPr>
              <a:t>(или)</a:t>
            </a:r>
            <a:r>
              <a:rPr sz="2650" b="1" spc="-114" dirty="0">
                <a:solidFill>
                  <a:srgbClr val="112F79"/>
                </a:solidFill>
                <a:latin typeface="Palatino Linotype"/>
                <a:cs typeface="Palatino Linotype"/>
              </a:rPr>
              <a:t> </a:t>
            </a:r>
            <a:r>
              <a:rPr sz="2650" b="1" spc="-20" dirty="0">
                <a:solidFill>
                  <a:srgbClr val="112F79"/>
                </a:solidFill>
                <a:latin typeface="Palatino Linotype"/>
                <a:cs typeface="Palatino Linotype"/>
              </a:rPr>
              <a:t>заключение</a:t>
            </a:r>
            <a:r>
              <a:rPr sz="2650" b="1" spc="-140" dirty="0">
                <a:solidFill>
                  <a:srgbClr val="112F79"/>
                </a:solidFill>
                <a:latin typeface="Palatino Linotype"/>
                <a:cs typeface="Palatino Linotype"/>
              </a:rPr>
              <a:t> </a:t>
            </a:r>
            <a:r>
              <a:rPr sz="2650" b="1" spc="-10" dirty="0">
                <a:solidFill>
                  <a:srgbClr val="112F79"/>
                </a:solidFill>
                <a:latin typeface="Palatino Linotype"/>
                <a:cs typeface="Palatino Linotype"/>
              </a:rPr>
              <a:t>ЦПМПК)</a:t>
            </a:r>
            <a:endParaRPr sz="2650">
              <a:latin typeface="Palatino Linotype"/>
              <a:cs typeface="Palatino Linotype"/>
            </a:endParaRPr>
          </a:p>
          <a:p>
            <a:pPr marL="24130">
              <a:lnSpc>
                <a:spcPct val="100000"/>
              </a:lnSpc>
              <a:spcBef>
                <a:spcPts val="1720"/>
              </a:spcBef>
            </a:pPr>
            <a:r>
              <a:rPr sz="2150" b="1" dirty="0">
                <a:solidFill>
                  <a:srgbClr val="C00000"/>
                </a:solidFill>
                <a:latin typeface="Cambria"/>
                <a:cs typeface="Cambria"/>
              </a:rPr>
              <a:t>+1,5</a:t>
            </a:r>
            <a:r>
              <a:rPr sz="215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150" b="1" spc="-20" dirty="0">
                <a:solidFill>
                  <a:srgbClr val="C00000"/>
                </a:solidFill>
                <a:latin typeface="Cambria"/>
                <a:cs typeface="Cambria"/>
              </a:rPr>
              <a:t>часа</a:t>
            </a:r>
            <a:endParaRPr sz="21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21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150" dirty="0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sz="215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 форма:</a:t>
            </a:r>
            <a:r>
              <a:rPr sz="2150" spc="-1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ЕГЭ,</a:t>
            </a:r>
            <a:r>
              <a:rPr sz="2150" spc="-10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ГВЭ</a:t>
            </a:r>
            <a:endParaRPr sz="2150">
              <a:latin typeface="Palatino Linotype"/>
              <a:cs typeface="Palatino Linotyp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4147" y="0"/>
            <a:ext cx="17433035" cy="17879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48519" y="1598993"/>
            <a:ext cx="267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2CA1BE"/>
                </a:solidFill>
                <a:latin typeface="Segoe UI Symbol"/>
                <a:cs typeface="Segoe UI Symbol"/>
              </a:rPr>
              <a:t>🞂</a:t>
            </a:r>
            <a:endParaRPr sz="3600">
              <a:latin typeface="Segoe UI Symbol"/>
              <a:cs typeface="Segoe UI Symbo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0859050" y="2005336"/>
            <a:ext cx="62979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C00000"/>
                </a:solidFill>
                <a:latin typeface="Lucida Sans Unicode"/>
                <a:cs typeface="Lucida Sans Unicode"/>
              </a:rPr>
              <a:t>Дополнительные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09451" y="2609849"/>
            <a:ext cx="4876800" cy="87806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60"/>
              </a:spcBef>
            </a:pPr>
            <a:r>
              <a:rPr sz="2800" spc="-10" dirty="0">
                <a:latin typeface="Lucida Sans Unicode"/>
                <a:cs typeface="Lucida Sans Unicode"/>
              </a:rPr>
              <a:t>специальные</a:t>
            </a:r>
            <a:r>
              <a:rPr sz="2800" spc="-35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условия </a:t>
            </a:r>
            <a:r>
              <a:rPr sz="2800" dirty="0">
                <a:latin typeface="Lucida Sans Unicode"/>
                <a:cs typeface="Lucida Sans Unicode"/>
              </a:rPr>
              <a:t>(заключение</a:t>
            </a:r>
            <a:r>
              <a:rPr sz="2800" spc="128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ПМПК</a:t>
            </a:r>
            <a:r>
              <a:rPr sz="2800" spc="-240" dirty="0">
                <a:latin typeface="Lucida Sans Unicode"/>
                <a:cs typeface="Lucida Sans Unicode"/>
              </a:rPr>
              <a:t> </a:t>
            </a:r>
            <a:r>
              <a:rPr sz="2800" spc="-50" dirty="0">
                <a:latin typeface="Lucida Sans Unicode"/>
                <a:cs typeface="Lucida Sans Unicode"/>
              </a:rPr>
              <a:t>)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55200" y="3808729"/>
            <a:ext cx="6117590" cy="88900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50" spc="-10" dirty="0">
                <a:solidFill>
                  <a:srgbClr val="2CA1BE"/>
                </a:solidFill>
                <a:latin typeface="Segoe UI Symbol"/>
                <a:cs typeface="Segoe UI Symbol"/>
              </a:rPr>
              <a:t>⭶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компьютер</a:t>
            </a:r>
            <a:endParaRPr sz="21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50" spc="-20" dirty="0">
                <a:solidFill>
                  <a:srgbClr val="2CA1BE"/>
                </a:solidFill>
                <a:latin typeface="Segoe UI Symbol"/>
                <a:cs typeface="Segoe UI Symbol"/>
              </a:rPr>
              <a:t>⭶</a:t>
            </a:r>
            <a:r>
              <a:rPr sz="215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технические</a:t>
            </a:r>
            <a:r>
              <a:rPr sz="2150" spc="-1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средства</a:t>
            </a:r>
            <a:r>
              <a:rPr sz="2150" spc="-9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dirty="0">
                <a:solidFill>
                  <a:srgbClr val="001F5F"/>
                </a:solidFill>
                <a:latin typeface="Palatino Linotype"/>
                <a:cs typeface="Palatino Linotype"/>
              </a:rPr>
              <a:t>для</a:t>
            </a:r>
            <a:r>
              <a:rPr sz="2150" spc="-4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выполнения</a:t>
            </a:r>
            <a:r>
              <a:rPr sz="2150" spc="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заданий</a:t>
            </a:r>
            <a:endParaRPr sz="21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57740" y="5069522"/>
            <a:ext cx="286067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20" dirty="0">
                <a:solidFill>
                  <a:srgbClr val="2CA1BE"/>
                </a:solidFill>
                <a:latin typeface="Segoe UI Symbol"/>
                <a:cs typeface="Segoe UI Symbol"/>
              </a:rPr>
              <a:t>⭶</a:t>
            </a:r>
            <a:r>
              <a:rPr sz="215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отдельная</a:t>
            </a:r>
            <a:r>
              <a:rPr sz="2150" spc="-1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аудитория</a:t>
            </a:r>
            <a:endParaRPr sz="215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55200" y="5782618"/>
            <a:ext cx="7918450" cy="195643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50" spc="-10" dirty="0">
                <a:solidFill>
                  <a:srgbClr val="2CA1BE"/>
                </a:solidFill>
                <a:latin typeface="Segoe UI Symbol"/>
                <a:cs typeface="Segoe UI Symbol"/>
              </a:rPr>
              <a:t>⭶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увеличительное</a:t>
            </a:r>
            <a:r>
              <a:rPr sz="2150" spc="-9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устройство</a:t>
            </a:r>
            <a:endParaRPr sz="21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50" spc="-20" dirty="0">
                <a:solidFill>
                  <a:srgbClr val="2CA1BE"/>
                </a:solidFill>
                <a:latin typeface="Segoe UI Symbol"/>
                <a:cs typeface="Segoe UI Symbol"/>
              </a:rPr>
              <a:t>⭶</a:t>
            </a:r>
            <a:r>
              <a:rPr sz="215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звукоусиливающая</a:t>
            </a:r>
            <a:r>
              <a:rPr sz="2150" spc="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аппаратура</a:t>
            </a:r>
            <a:endParaRPr sz="21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spc="-25" dirty="0">
                <a:solidFill>
                  <a:srgbClr val="2CA1BE"/>
                </a:solidFill>
                <a:latin typeface="Segoe UI Symbol"/>
                <a:cs typeface="Segoe UI Symbol"/>
              </a:rPr>
              <a:t>⭶</a:t>
            </a:r>
            <a:r>
              <a:rPr sz="215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индивидуальное</a:t>
            </a:r>
            <a:r>
              <a:rPr sz="2150" spc="-12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равномерное</a:t>
            </a:r>
            <a:r>
              <a:rPr sz="2150" spc="1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30" dirty="0">
                <a:solidFill>
                  <a:srgbClr val="001F5F"/>
                </a:solidFill>
                <a:latin typeface="Palatino Linotype"/>
                <a:cs typeface="Palatino Linotype"/>
              </a:rPr>
              <a:t>освещение</a:t>
            </a:r>
            <a:r>
              <a:rPr sz="2150" spc="-10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dirty="0">
                <a:solidFill>
                  <a:srgbClr val="001F5F"/>
                </a:solidFill>
                <a:latin typeface="Palatino Linotype"/>
                <a:cs typeface="Palatino Linotype"/>
              </a:rPr>
              <a:t>(не</a:t>
            </a:r>
            <a:r>
              <a:rPr sz="2150" spc="-5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менее</a:t>
            </a:r>
            <a:r>
              <a:rPr sz="2150" spc="-6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dirty="0">
                <a:solidFill>
                  <a:srgbClr val="001F5F"/>
                </a:solidFill>
                <a:latin typeface="Palatino Linotype"/>
                <a:cs typeface="Palatino Linotype"/>
              </a:rPr>
              <a:t>300</a:t>
            </a:r>
            <a:r>
              <a:rPr sz="2150" spc="1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люкс)</a:t>
            </a:r>
            <a:endParaRPr sz="21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150">
              <a:latin typeface="Palatino Linotype"/>
              <a:cs typeface="Palatino Linotype"/>
            </a:endParaRPr>
          </a:p>
          <a:p>
            <a:pPr marL="15240">
              <a:lnSpc>
                <a:spcPct val="100000"/>
              </a:lnSpc>
            </a:pPr>
            <a:r>
              <a:rPr sz="1450" spc="-25" dirty="0">
                <a:solidFill>
                  <a:srgbClr val="2CA1BE"/>
                </a:solidFill>
                <a:latin typeface="Segoe UI Symbol"/>
                <a:cs typeface="Segoe UI Symbol"/>
              </a:rPr>
              <a:t>⭶</a:t>
            </a:r>
            <a:r>
              <a:rPr sz="215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экзаменационные</a:t>
            </a:r>
            <a:r>
              <a:rPr sz="2150" spc="-14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материалы</a:t>
            </a:r>
            <a:r>
              <a:rPr sz="2150" spc="-10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dirty="0">
                <a:solidFill>
                  <a:srgbClr val="001F5F"/>
                </a:solidFill>
                <a:latin typeface="Palatino Linotype"/>
                <a:cs typeface="Palatino Linotype"/>
              </a:rPr>
              <a:t>в</a:t>
            </a:r>
            <a:r>
              <a:rPr sz="2150" spc="-7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dirty="0">
                <a:solidFill>
                  <a:srgbClr val="001F5F"/>
                </a:solidFill>
                <a:latin typeface="Palatino Linotype"/>
                <a:cs typeface="Palatino Linotype"/>
              </a:rPr>
              <a:t>увеличенном</a:t>
            </a:r>
            <a:r>
              <a:rPr sz="2150" spc="8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размере</a:t>
            </a:r>
            <a:endParaRPr sz="215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35819" y="8103234"/>
            <a:ext cx="7407909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14984" algn="l"/>
              </a:tabLst>
            </a:pPr>
            <a:r>
              <a:rPr sz="1450" spc="-50" dirty="0">
                <a:solidFill>
                  <a:srgbClr val="2CA1BE"/>
                </a:solidFill>
                <a:latin typeface="Segoe UI Symbol"/>
                <a:cs typeface="Segoe UI Symbol"/>
              </a:rPr>
              <a:t>⭶</a:t>
            </a:r>
            <a:r>
              <a:rPr sz="1450" dirty="0">
                <a:solidFill>
                  <a:srgbClr val="2CA1BE"/>
                </a:solidFill>
                <a:latin typeface="Segoe UI Symbol"/>
                <a:cs typeface="Segoe UI Symbol"/>
              </a:rPr>
              <a:t>	</a:t>
            </a:r>
            <a:r>
              <a:rPr sz="215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оформление</a:t>
            </a:r>
            <a:r>
              <a:rPr sz="2150" spc="-15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экзаменационных</a:t>
            </a:r>
            <a:r>
              <a:rPr sz="2150" spc="-6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материалов</a:t>
            </a:r>
            <a:r>
              <a:rPr sz="2150" spc="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рельефно-</a:t>
            </a:r>
            <a:endParaRPr sz="215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57740" y="8255889"/>
            <a:ext cx="6356350" cy="125349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215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точечным</a:t>
            </a:r>
            <a:r>
              <a:rPr sz="2150" spc="-114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dirty="0">
                <a:solidFill>
                  <a:srgbClr val="001F5F"/>
                </a:solidFill>
                <a:latin typeface="Palatino Linotype"/>
                <a:cs typeface="Palatino Linotype"/>
              </a:rPr>
              <a:t>шрифтом</a:t>
            </a:r>
            <a:r>
              <a:rPr sz="2150" spc="-7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Брайля</a:t>
            </a:r>
            <a:endParaRPr sz="2150">
              <a:latin typeface="Palatino Linotype"/>
              <a:cs typeface="Palatino Linotype"/>
            </a:endParaRPr>
          </a:p>
          <a:p>
            <a:pPr marL="1871980">
              <a:lnSpc>
                <a:spcPts val="2155"/>
              </a:lnSpc>
              <a:spcBef>
                <a:spcPts val="1390"/>
              </a:spcBef>
            </a:pPr>
            <a:r>
              <a:rPr sz="2150" dirty="0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sz="2150" spc="-12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ассистент</a:t>
            </a:r>
            <a:endParaRPr sz="2150">
              <a:latin typeface="Palatino Linotype"/>
              <a:cs typeface="Palatino Linotype"/>
            </a:endParaRPr>
          </a:p>
          <a:p>
            <a:pPr marL="12700">
              <a:lnSpc>
                <a:spcPts val="2155"/>
              </a:lnSpc>
            </a:pPr>
            <a:r>
              <a:rPr sz="1450" dirty="0">
                <a:solidFill>
                  <a:srgbClr val="2CA1BE"/>
                </a:solidFill>
                <a:latin typeface="Segoe UI Symbol"/>
                <a:cs typeface="Segoe UI Symbol"/>
              </a:rPr>
              <a:t>⭶</a:t>
            </a:r>
            <a:r>
              <a:rPr sz="2150" dirty="0">
                <a:solidFill>
                  <a:srgbClr val="001F5F"/>
                </a:solidFill>
                <a:latin typeface="Palatino Linotype"/>
                <a:cs typeface="Palatino Linotype"/>
              </a:rPr>
              <a:t>ППЭ</a:t>
            </a:r>
            <a:r>
              <a:rPr sz="2150" spc="-13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dirty="0">
                <a:solidFill>
                  <a:srgbClr val="001F5F"/>
                </a:solidFill>
                <a:latin typeface="Palatino Linotype"/>
                <a:cs typeface="Palatino Linotype"/>
              </a:rPr>
              <a:t>на</a:t>
            </a:r>
            <a:r>
              <a:rPr sz="2150" spc="-12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дому/на</a:t>
            </a:r>
            <a:r>
              <a:rPr sz="2150" spc="-114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dirty="0">
                <a:solidFill>
                  <a:srgbClr val="001F5F"/>
                </a:solidFill>
                <a:latin typeface="Palatino Linotype"/>
                <a:cs typeface="Palatino Linotype"/>
              </a:rPr>
              <a:t>базе</a:t>
            </a:r>
            <a:r>
              <a:rPr sz="2150" spc="-114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медицинского</a:t>
            </a:r>
            <a:r>
              <a:rPr sz="2150" spc="-5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учреждения</a:t>
            </a:r>
            <a:endParaRPr sz="215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5879" y="6089014"/>
            <a:ext cx="6483350" cy="1028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dirty="0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sz="2150" spc="-6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питание</a:t>
            </a:r>
            <a:endParaRPr sz="21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spc="-25" dirty="0">
                <a:solidFill>
                  <a:srgbClr val="001F5F"/>
                </a:solidFill>
                <a:latin typeface="Palatino Linotype"/>
                <a:cs typeface="Palatino Linotype"/>
              </a:rPr>
              <a:t>-</a:t>
            </a:r>
            <a:r>
              <a:rPr sz="215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перерывы</a:t>
            </a:r>
            <a:r>
              <a:rPr sz="2150" spc="-9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dirty="0">
                <a:solidFill>
                  <a:srgbClr val="001F5F"/>
                </a:solidFill>
                <a:latin typeface="Palatino Linotype"/>
                <a:cs typeface="Palatino Linotype"/>
              </a:rPr>
              <a:t>для</a:t>
            </a:r>
            <a:r>
              <a:rPr sz="2150" spc="1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проведения</a:t>
            </a:r>
            <a:r>
              <a:rPr sz="2150" spc="-6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30" dirty="0">
                <a:solidFill>
                  <a:srgbClr val="001F5F"/>
                </a:solidFill>
                <a:latin typeface="Palatino Linotype"/>
                <a:cs typeface="Palatino Linotype"/>
              </a:rPr>
              <a:t>необходимых</a:t>
            </a:r>
            <a:r>
              <a:rPr sz="2150" spc="-11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лечебных</a:t>
            </a:r>
            <a:endParaRPr sz="21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solidFill>
                  <a:srgbClr val="001F5F"/>
                </a:solidFill>
                <a:latin typeface="Palatino Linotype"/>
                <a:cs typeface="Palatino Linotype"/>
              </a:rPr>
              <a:t>и</a:t>
            </a:r>
            <a:r>
              <a:rPr sz="2150" spc="-85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2150" spc="-20" dirty="0">
                <a:solidFill>
                  <a:srgbClr val="001F5F"/>
                </a:solidFill>
                <a:latin typeface="Palatino Linotype"/>
                <a:cs typeface="Palatino Linotype"/>
              </a:rPr>
              <a:t>профилактических </a:t>
            </a:r>
            <a:r>
              <a:rPr sz="2150" spc="-10" dirty="0">
                <a:solidFill>
                  <a:srgbClr val="001F5F"/>
                </a:solidFill>
                <a:latin typeface="Palatino Linotype"/>
                <a:cs typeface="Palatino Linotype"/>
              </a:rPr>
              <a:t>мероприятий</a:t>
            </a:r>
            <a:endParaRPr sz="2150">
              <a:latin typeface="Palatino Linotype"/>
              <a:cs typeface="Palatino Linotyp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91" y="3475481"/>
            <a:ext cx="922274" cy="9222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377" y="4808594"/>
            <a:ext cx="910091" cy="84204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642" y="6184467"/>
            <a:ext cx="929817" cy="92981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72499" y="3452419"/>
            <a:ext cx="1127358" cy="86443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27734" y="5049419"/>
            <a:ext cx="740381" cy="701125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7842250" y="6445376"/>
            <a:ext cx="1940560" cy="2405380"/>
            <a:chOff x="7842250" y="6445376"/>
            <a:chExt cx="1940560" cy="240538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42250" y="7558658"/>
              <a:ext cx="1940052" cy="12917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64981" y="6445376"/>
              <a:ext cx="1123315" cy="11233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7416" y="841247"/>
            <a:ext cx="8823960" cy="6949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29610" y="2005012"/>
            <a:ext cx="16229330" cy="22936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Результаты</a:t>
            </a:r>
            <a:r>
              <a:rPr sz="4950" spc="-9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ЕГЭ</a:t>
            </a:r>
            <a:r>
              <a:rPr sz="4950" spc="-1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4950" spc="-1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математике</a:t>
            </a:r>
            <a:r>
              <a:rPr sz="4950" spc="-3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dirty="0">
                <a:solidFill>
                  <a:srgbClr val="5E0C0E"/>
                </a:solidFill>
                <a:latin typeface="Tahoma"/>
                <a:cs typeface="Tahoma"/>
              </a:rPr>
              <a:t>базового</a:t>
            </a:r>
            <a:r>
              <a:rPr sz="4950" b="1" spc="-18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b="1" spc="-10" dirty="0">
                <a:solidFill>
                  <a:srgbClr val="5E0C0E"/>
                </a:solidFill>
                <a:latin typeface="Tahoma"/>
                <a:cs typeface="Tahoma"/>
              </a:rPr>
              <a:t>уровня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:</a:t>
            </a:r>
            <a:endParaRPr sz="4950">
              <a:latin typeface="Tahoma"/>
              <a:cs typeface="Tahoma"/>
            </a:endParaRPr>
          </a:p>
          <a:p>
            <a:pPr marL="12700" marR="5080">
              <a:lnSpc>
                <a:spcPts val="5900"/>
              </a:lnSpc>
              <a:spcBef>
                <a:spcPts val="204"/>
              </a:spcBef>
              <a:tabLst>
                <a:tab pos="4485640" algn="l"/>
                <a:tab pos="7086600" algn="l"/>
                <a:tab pos="11476355" algn="l"/>
                <a:tab pos="13130530" algn="l"/>
              </a:tabLst>
            </a:pP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5-балльная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шкала,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учитываются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950" spc="-25" dirty="0">
                <a:solidFill>
                  <a:srgbClr val="5E0C0E"/>
                </a:solidFill>
                <a:latin typeface="Tahoma"/>
                <a:cs typeface="Tahoma"/>
              </a:rPr>
              <a:t>при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получении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аттестата</a:t>
            </a:r>
            <a:r>
              <a:rPr sz="4950" spc="-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о</a:t>
            </a:r>
            <a:r>
              <a:rPr sz="4950" spc="-5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среднем</a:t>
            </a:r>
            <a:r>
              <a:rPr sz="4950" spc="-114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общем</a:t>
            </a:r>
            <a:r>
              <a:rPr sz="4950" spc="-8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образовании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5365" y="5027040"/>
            <a:ext cx="12085955" cy="781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02460" algn="l"/>
                <a:tab pos="3439160" algn="l"/>
                <a:tab pos="7661275" algn="l"/>
              </a:tabLst>
            </a:pPr>
            <a:r>
              <a:rPr sz="4950" spc="-25" dirty="0">
                <a:solidFill>
                  <a:srgbClr val="5E0C0E"/>
                </a:solidFill>
                <a:latin typeface="Tahoma"/>
                <a:cs typeface="Tahoma"/>
              </a:rPr>
              <a:t>ЕГЭ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950" spc="-25" dirty="0">
                <a:solidFill>
                  <a:srgbClr val="5E0C0E"/>
                </a:solidFill>
                <a:latin typeface="Tahoma"/>
                <a:cs typeface="Tahoma"/>
              </a:rPr>
              <a:t>по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математике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950" b="1" spc="-10" dirty="0">
                <a:solidFill>
                  <a:srgbClr val="5E0C0E"/>
                </a:solidFill>
                <a:latin typeface="Tahoma"/>
                <a:cs typeface="Tahoma"/>
              </a:rPr>
              <a:t>профильного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9610" y="5021960"/>
            <a:ext cx="3985260" cy="2280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5920"/>
              </a:lnSpc>
              <a:spcBef>
                <a:spcPts val="110"/>
              </a:spcBef>
            </a:pP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Результаты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ts val="5900"/>
              </a:lnSpc>
            </a:pPr>
            <a:r>
              <a:rPr sz="4950" b="1" spc="-10" dirty="0">
                <a:solidFill>
                  <a:srgbClr val="5E0C0E"/>
                </a:solidFill>
                <a:latin typeface="Tahoma"/>
                <a:cs typeface="Tahoma"/>
              </a:rPr>
              <a:t>уровня:</a:t>
            </a:r>
            <a:endParaRPr sz="4950">
              <a:latin typeface="Tahoma"/>
              <a:cs typeface="Tahoma"/>
            </a:endParaRPr>
          </a:p>
          <a:p>
            <a:pPr marL="12700">
              <a:lnSpc>
                <a:spcPts val="5920"/>
              </a:lnSpc>
            </a:pPr>
            <a:r>
              <a:rPr sz="4950" spc="-20" dirty="0">
                <a:solidFill>
                  <a:srgbClr val="5E0C0E"/>
                </a:solidFill>
                <a:latin typeface="Tahoma"/>
                <a:cs typeface="Tahoma"/>
              </a:rPr>
              <a:t>100-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балльная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6431" y="6535101"/>
            <a:ext cx="11691620" cy="781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93340" algn="l"/>
                <a:tab pos="6959600" algn="l"/>
                <a:tab pos="8593455" algn="l"/>
              </a:tabLst>
            </a:pP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шкала,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учитываются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950" spc="-25" dirty="0">
                <a:solidFill>
                  <a:srgbClr val="5E0C0E"/>
                </a:solidFill>
                <a:latin typeface="Tahoma"/>
                <a:cs typeface="Tahoma"/>
              </a:rPr>
              <a:t>при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получении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9610" y="7289227"/>
            <a:ext cx="16237585" cy="1536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3690620" algn="l"/>
                <a:tab pos="8390255" algn="l"/>
                <a:tab pos="9424035" algn="l"/>
                <a:tab pos="12691110" algn="l"/>
              </a:tabLst>
            </a:pP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аттестата,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используются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950" spc="-50" dirty="0">
                <a:solidFill>
                  <a:srgbClr val="5E0C0E"/>
                </a:solidFill>
                <a:latin typeface="Tahoma"/>
                <a:cs typeface="Tahoma"/>
              </a:rPr>
              <a:t>в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качестве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	</a:t>
            </a:r>
            <a:r>
              <a:rPr sz="4950" spc="-10" dirty="0">
                <a:solidFill>
                  <a:srgbClr val="5E0C0E"/>
                </a:solidFill>
                <a:latin typeface="Tahoma"/>
                <a:cs typeface="Tahoma"/>
              </a:rPr>
              <a:t>результатов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вступительных</a:t>
            </a:r>
            <a:r>
              <a:rPr sz="4950" spc="-14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испытаний</a:t>
            </a:r>
            <a:r>
              <a:rPr sz="4950" spc="-11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при</a:t>
            </a:r>
            <a:r>
              <a:rPr sz="4950" spc="-165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поступлении</a:t>
            </a:r>
            <a:r>
              <a:rPr sz="4950" spc="-13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dirty="0">
                <a:solidFill>
                  <a:srgbClr val="5E0C0E"/>
                </a:solidFill>
                <a:latin typeface="Tahoma"/>
                <a:cs typeface="Tahoma"/>
              </a:rPr>
              <a:t>в</a:t>
            </a:r>
            <a:r>
              <a:rPr sz="4950" spc="-120" dirty="0">
                <a:solidFill>
                  <a:srgbClr val="5E0C0E"/>
                </a:solidFill>
                <a:latin typeface="Tahoma"/>
                <a:cs typeface="Tahoma"/>
              </a:rPr>
              <a:t> </a:t>
            </a:r>
            <a:r>
              <a:rPr sz="4950" spc="-20" dirty="0">
                <a:solidFill>
                  <a:srgbClr val="5E0C0E"/>
                </a:solidFill>
                <a:latin typeface="Tahoma"/>
                <a:cs typeface="Tahoma"/>
              </a:rPr>
              <a:t>вуз.</a:t>
            </a:r>
            <a:endParaRPr sz="495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69132" cy="36589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94" y="109115"/>
            <a:ext cx="2676395" cy="33752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94103" y="1679892"/>
            <a:ext cx="15904844" cy="7761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3120" marR="113411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Есть</a:t>
            </a:r>
            <a:r>
              <a:rPr sz="2800" b="1" spc="-8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минимальные</a:t>
            </a:r>
            <a:r>
              <a:rPr sz="2800" b="1" spc="-13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баллы,</a:t>
            </a:r>
            <a:r>
              <a:rPr sz="2800" b="1" spc="-11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78300A"/>
                </a:solidFill>
                <a:latin typeface="Arial"/>
                <a:cs typeface="Arial"/>
              </a:rPr>
              <a:t>которые</a:t>
            </a:r>
            <a:r>
              <a:rPr sz="2800" b="1" spc="-9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нужны</a:t>
            </a:r>
            <a:r>
              <a:rPr sz="2800" b="1" spc="-9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для</a:t>
            </a:r>
            <a:r>
              <a:rPr sz="2800" b="1" spc="-10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78300A"/>
                </a:solidFill>
                <a:latin typeface="Arial"/>
                <a:cs typeface="Arial"/>
              </a:rPr>
              <a:t>получения</a:t>
            </a:r>
            <a:r>
              <a:rPr sz="2800" b="1" spc="-10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аттестата</a:t>
            </a:r>
            <a:r>
              <a:rPr sz="2800" b="1" spc="-25" dirty="0">
                <a:solidFill>
                  <a:srgbClr val="78300A"/>
                </a:solidFill>
                <a:latin typeface="Arial"/>
                <a:cs typeface="Arial"/>
              </a:rPr>
              <a:t> (и </a:t>
            </a:r>
            <a:r>
              <a:rPr sz="2800" b="1" spc="-10" dirty="0">
                <a:solidFill>
                  <a:srgbClr val="78300A"/>
                </a:solidFill>
                <a:latin typeface="Arial"/>
                <a:cs typeface="Arial"/>
              </a:rPr>
              <a:t>минимальные</a:t>
            </a:r>
            <a:r>
              <a:rPr sz="2800" b="1" spc="-15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баллы</a:t>
            </a:r>
            <a:r>
              <a:rPr sz="2800" b="1" spc="-10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в</a:t>
            </a:r>
            <a:r>
              <a:rPr sz="2800" b="1" spc="-9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78300A"/>
                </a:solidFill>
                <a:latin typeface="Arial"/>
                <a:cs typeface="Arial"/>
              </a:rPr>
              <a:t>вузе,</a:t>
            </a:r>
            <a:r>
              <a:rPr sz="2800" b="1" spc="-7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78300A"/>
                </a:solidFill>
                <a:latin typeface="Arial"/>
                <a:cs typeface="Arial"/>
              </a:rPr>
              <a:t>которые</a:t>
            </a:r>
            <a:r>
              <a:rPr sz="2800" b="1" spc="-9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78300A"/>
                </a:solidFill>
                <a:latin typeface="Arial"/>
                <a:cs typeface="Arial"/>
              </a:rPr>
              <a:t>позволяют</a:t>
            </a:r>
            <a:r>
              <a:rPr sz="2800" b="1" spc="-15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подать</a:t>
            </a:r>
            <a:r>
              <a:rPr sz="2800" b="1" spc="-8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78300A"/>
                </a:solidFill>
                <a:latin typeface="Arial"/>
                <a:cs typeface="Arial"/>
              </a:rPr>
              <a:t>документы)</a:t>
            </a:r>
            <a:endParaRPr sz="2800">
              <a:latin typeface="Arial"/>
              <a:cs typeface="Arial"/>
            </a:endParaRPr>
          </a:p>
          <a:p>
            <a:pPr marL="2103120" marR="158115">
              <a:lnSpc>
                <a:spcPct val="100000"/>
              </a:lnSpc>
            </a:pP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Есть</a:t>
            </a:r>
            <a:r>
              <a:rPr sz="2800" b="1" spc="-5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78300A"/>
                </a:solidFill>
                <a:latin typeface="Arial"/>
                <a:cs typeface="Arial"/>
              </a:rPr>
              <a:t>проходные</a:t>
            </a:r>
            <a:r>
              <a:rPr sz="2800" b="1" spc="-14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баллы,</a:t>
            </a:r>
            <a:r>
              <a:rPr sz="2800" b="1" spc="-8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78300A"/>
                </a:solidFill>
                <a:latin typeface="Arial"/>
                <a:cs typeface="Arial"/>
              </a:rPr>
              <a:t>которые</a:t>
            </a:r>
            <a:r>
              <a:rPr sz="2800" b="1" spc="-8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78300A"/>
                </a:solidFill>
                <a:latin typeface="Arial"/>
                <a:cs typeface="Arial"/>
              </a:rPr>
              <a:t>необходимы</a:t>
            </a:r>
            <a:r>
              <a:rPr sz="2800" b="1" spc="-9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для</a:t>
            </a:r>
            <a:r>
              <a:rPr sz="2800" b="1" spc="-8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78300A"/>
                </a:solidFill>
                <a:latin typeface="Arial"/>
                <a:cs typeface="Arial"/>
              </a:rPr>
              <a:t>зачисления</a:t>
            </a:r>
            <a:r>
              <a:rPr sz="2800" b="1" spc="-8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по</a:t>
            </a:r>
            <a:r>
              <a:rPr sz="2800" b="1" spc="-8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78300A"/>
                </a:solidFill>
                <a:latin typeface="Arial"/>
                <a:cs typeface="Arial"/>
              </a:rPr>
              <a:t>конкурсу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Конкурс</a:t>
            </a:r>
            <a:r>
              <a:rPr sz="2800" b="1" spc="-10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есть</a:t>
            </a:r>
            <a:r>
              <a:rPr sz="2800" b="1" spc="-5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как</a:t>
            </a:r>
            <a:r>
              <a:rPr sz="2800" b="1" spc="-12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на</a:t>
            </a:r>
            <a:r>
              <a:rPr sz="2800" b="1" spc="-9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78300A"/>
                </a:solidFill>
                <a:latin typeface="Arial"/>
                <a:cs typeface="Arial"/>
              </a:rPr>
              <a:t>бюджет,</a:t>
            </a:r>
            <a:r>
              <a:rPr sz="2800" b="1" spc="-6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так</a:t>
            </a:r>
            <a:r>
              <a:rPr sz="2800" b="1" spc="-9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и</a:t>
            </a:r>
            <a:r>
              <a:rPr sz="2800" b="1" spc="-10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на</a:t>
            </a:r>
            <a:r>
              <a:rPr sz="2800" b="1" spc="-10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коммерцию,</a:t>
            </a:r>
            <a:r>
              <a:rPr sz="2800" b="1" spc="-13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ошибочно</a:t>
            </a:r>
            <a:r>
              <a:rPr sz="2800" b="1" spc="-10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полагать,</a:t>
            </a:r>
            <a:r>
              <a:rPr sz="2800" b="1" spc="-10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что</a:t>
            </a:r>
            <a:r>
              <a:rPr sz="2800" b="1" spc="-6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78300A"/>
                </a:solidFill>
                <a:latin typeface="Arial"/>
                <a:cs typeface="Arial"/>
              </a:rPr>
              <a:t>на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платное</a:t>
            </a:r>
            <a:r>
              <a:rPr sz="2800" b="1" spc="-14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обучение</a:t>
            </a:r>
            <a:r>
              <a:rPr sz="2800" b="1" spc="-9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берут</a:t>
            </a:r>
            <a:r>
              <a:rPr sz="2800" b="1" spc="-10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всех</a:t>
            </a:r>
            <a:r>
              <a:rPr sz="2800" b="1" spc="-13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с</a:t>
            </a:r>
            <a:r>
              <a:rPr sz="2800" b="1" spc="-12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плохими</a:t>
            </a:r>
            <a:r>
              <a:rPr sz="2800" b="1" spc="-14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78300A"/>
                </a:solidFill>
                <a:latin typeface="Arial"/>
                <a:cs typeface="Arial"/>
              </a:rPr>
              <a:t>результатами</a:t>
            </a:r>
            <a:endParaRPr sz="2800">
              <a:latin typeface="Arial"/>
              <a:cs typeface="Arial"/>
            </a:endParaRPr>
          </a:p>
          <a:p>
            <a:pPr marL="210312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ЕГЭ</a:t>
            </a:r>
            <a:r>
              <a:rPr sz="2800" b="1" spc="-13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можно</a:t>
            </a:r>
            <a:r>
              <a:rPr sz="2800" b="1" spc="-14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пересдать</a:t>
            </a:r>
            <a:r>
              <a:rPr sz="2800" b="1" spc="-9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или</a:t>
            </a:r>
            <a:r>
              <a:rPr sz="2800" b="1" spc="-12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подать</a:t>
            </a:r>
            <a:r>
              <a:rPr sz="2800" b="1" spc="-114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апелляцию,</a:t>
            </a:r>
            <a:r>
              <a:rPr sz="2800" b="1" spc="-13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если</a:t>
            </a:r>
            <a:r>
              <a:rPr sz="2800" b="1" spc="-114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78300A"/>
                </a:solidFill>
                <a:latin typeface="Arial"/>
                <a:cs typeface="Arial"/>
              </a:rPr>
              <a:t>получен</a:t>
            </a:r>
            <a:endParaRPr sz="2800">
              <a:latin typeface="Arial"/>
              <a:cs typeface="Arial"/>
            </a:endParaRPr>
          </a:p>
          <a:p>
            <a:pPr marL="2103120" marR="842010">
              <a:lnSpc>
                <a:spcPct val="100000"/>
              </a:lnSpc>
            </a:pPr>
            <a:r>
              <a:rPr sz="2800" b="1" spc="-25" dirty="0">
                <a:solidFill>
                  <a:srgbClr val="78300A"/>
                </a:solidFill>
                <a:latin typeface="Arial"/>
                <a:cs typeface="Arial"/>
              </a:rPr>
              <a:t>неудовлетворительный</a:t>
            </a:r>
            <a:r>
              <a:rPr sz="2800" b="1" spc="-70" dirty="0">
                <a:solidFill>
                  <a:srgbClr val="78300A"/>
                </a:solidFill>
                <a:latin typeface="Arial"/>
                <a:cs typeface="Arial"/>
              </a:rPr>
              <a:t> результат.</a:t>
            </a:r>
            <a:r>
              <a:rPr sz="2800" b="1" spc="-6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При</a:t>
            </a:r>
            <a:r>
              <a:rPr sz="2800" b="1" spc="-13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этом</a:t>
            </a:r>
            <a:r>
              <a:rPr sz="2800" b="1" spc="-7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апелляцию</a:t>
            </a:r>
            <a:r>
              <a:rPr sz="2800" b="1" spc="-12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нужно</a:t>
            </a:r>
            <a:r>
              <a:rPr sz="2800" b="1" spc="-10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78300A"/>
                </a:solidFill>
                <a:latin typeface="Arial"/>
                <a:cs typeface="Arial"/>
              </a:rPr>
              <a:t>подавать аккуратно,</a:t>
            </a:r>
            <a:r>
              <a:rPr sz="2800" b="1" spc="-8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чтобы</a:t>
            </a:r>
            <a:r>
              <a:rPr sz="2800" b="1" spc="-6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не</a:t>
            </a:r>
            <a:r>
              <a:rPr sz="2800" b="1" spc="-11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изменить</a:t>
            </a:r>
            <a:r>
              <a:rPr sz="2800" b="1" spc="-10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баллы</a:t>
            </a:r>
            <a:r>
              <a:rPr sz="2800" b="1" spc="-10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в</a:t>
            </a:r>
            <a:r>
              <a:rPr sz="2800" b="1" spc="-9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8300A"/>
                </a:solidFill>
                <a:latin typeface="Arial"/>
                <a:cs typeface="Arial"/>
              </a:rPr>
              <a:t>худшую</a:t>
            </a:r>
            <a:r>
              <a:rPr sz="2800" b="1" spc="-3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78300A"/>
                </a:solidFill>
                <a:latin typeface="Arial"/>
                <a:cs typeface="Arial"/>
              </a:rPr>
              <a:t>сторону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95"/>
              </a:spcBef>
            </a:pP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699"/>
              </a:lnSpc>
            </a:pPr>
            <a:r>
              <a:rPr sz="3600" b="1" spc="-170" dirty="0">
                <a:solidFill>
                  <a:srgbClr val="78300A"/>
                </a:solidFill>
                <a:latin typeface="Arial"/>
                <a:cs typeface="Arial"/>
              </a:rPr>
              <a:t>Все</a:t>
            </a:r>
            <a:r>
              <a:rPr sz="3600" b="1" spc="-2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40" dirty="0">
                <a:solidFill>
                  <a:srgbClr val="78300A"/>
                </a:solidFill>
                <a:latin typeface="Arial"/>
                <a:cs typeface="Arial"/>
              </a:rPr>
              <a:t>выпускники</a:t>
            </a:r>
            <a:r>
              <a:rPr sz="3600" b="1" spc="-4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пишут</a:t>
            </a:r>
            <a:r>
              <a:rPr sz="3600" b="1" spc="-4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100" dirty="0">
                <a:solidFill>
                  <a:srgbClr val="78300A"/>
                </a:solidFill>
                <a:latin typeface="Arial"/>
                <a:cs typeface="Arial"/>
              </a:rPr>
              <a:t>заявления</a:t>
            </a:r>
            <a:r>
              <a:rPr sz="3600" b="1" spc="-5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на</a:t>
            </a:r>
            <a:r>
              <a:rPr sz="3600" b="1" spc="1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предметы</a:t>
            </a:r>
            <a:r>
              <a:rPr sz="3600" b="1" spc="-5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по</a:t>
            </a:r>
            <a:r>
              <a:rPr sz="3600" b="1" spc="-1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90" dirty="0">
                <a:solidFill>
                  <a:srgbClr val="78300A"/>
                </a:solidFill>
                <a:latin typeface="Arial"/>
                <a:cs typeface="Arial"/>
              </a:rPr>
              <a:t>выбору,</a:t>
            </a:r>
            <a:r>
              <a:rPr sz="3600" b="1" spc="-4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после</a:t>
            </a:r>
            <a:r>
              <a:rPr sz="3600" b="1" spc="-5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70" dirty="0">
                <a:solidFill>
                  <a:srgbClr val="78300A"/>
                </a:solidFill>
                <a:latin typeface="Arial"/>
                <a:cs typeface="Arial"/>
              </a:rPr>
              <a:t>его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подачи</a:t>
            </a:r>
            <a:r>
              <a:rPr sz="3600" b="1" spc="-12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эти</a:t>
            </a:r>
            <a:r>
              <a:rPr sz="3600" b="1" spc="-10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предметы</a:t>
            </a:r>
            <a:r>
              <a:rPr sz="3600" b="1" spc="-14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изменить</a:t>
            </a:r>
            <a:r>
              <a:rPr sz="3600" b="1" spc="-12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70" dirty="0">
                <a:solidFill>
                  <a:srgbClr val="78300A"/>
                </a:solidFill>
                <a:latin typeface="Arial"/>
                <a:cs typeface="Arial"/>
              </a:rPr>
              <a:t>нельзя,</a:t>
            </a:r>
            <a:r>
              <a:rPr sz="3600" b="1" spc="-114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78300A"/>
                </a:solidFill>
                <a:latin typeface="Arial"/>
                <a:cs typeface="Arial"/>
              </a:rPr>
              <a:t>только</a:t>
            </a:r>
            <a:r>
              <a:rPr sz="3600" b="1" spc="-114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35" dirty="0">
                <a:solidFill>
                  <a:srgbClr val="78300A"/>
                </a:solidFill>
                <a:latin typeface="Arial"/>
                <a:cs typeface="Arial"/>
              </a:rPr>
              <a:t>поменять</a:t>
            </a:r>
            <a:r>
              <a:rPr sz="3600" b="1" spc="-13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78300A"/>
                </a:solidFill>
                <a:latin typeface="Arial"/>
                <a:cs typeface="Arial"/>
              </a:rPr>
              <a:t>уровень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экзамена</a:t>
            </a:r>
            <a:r>
              <a:rPr sz="3600" b="1" spc="4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по</a:t>
            </a:r>
            <a:r>
              <a:rPr sz="3600" b="1" spc="7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математике</a:t>
            </a:r>
            <a:r>
              <a:rPr sz="3600" b="1" spc="4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с</a:t>
            </a:r>
            <a:r>
              <a:rPr sz="3600" b="1" spc="10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105" dirty="0">
                <a:solidFill>
                  <a:srgbClr val="78300A"/>
                </a:solidFill>
                <a:latin typeface="Arial"/>
                <a:cs typeface="Arial"/>
              </a:rPr>
              <a:t>базы</a:t>
            </a:r>
            <a:r>
              <a:rPr sz="3600" b="1" spc="8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на</a:t>
            </a:r>
            <a:r>
              <a:rPr sz="3600" b="1" spc="8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65" dirty="0">
                <a:solidFill>
                  <a:srgbClr val="78300A"/>
                </a:solidFill>
                <a:latin typeface="Arial"/>
                <a:cs typeface="Arial"/>
              </a:rPr>
              <a:t>профиль</a:t>
            </a:r>
            <a:r>
              <a:rPr sz="3600" b="1" spc="3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и</a:t>
            </a:r>
            <a:r>
              <a:rPr sz="3600" b="1" spc="10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наоборот.</a:t>
            </a:r>
            <a:r>
              <a:rPr sz="3600" b="1" spc="3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78300A"/>
                </a:solidFill>
                <a:latin typeface="Arial"/>
                <a:cs typeface="Arial"/>
              </a:rPr>
              <a:t>Поэтому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важно</a:t>
            </a:r>
            <a:r>
              <a:rPr sz="3600" b="1" spc="-3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78300A"/>
                </a:solidFill>
                <a:latin typeface="Arial"/>
                <a:cs typeface="Arial"/>
              </a:rPr>
              <a:t>тщательно</a:t>
            </a:r>
            <a:r>
              <a:rPr sz="3600" b="1" spc="-3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130" dirty="0">
                <a:solidFill>
                  <a:srgbClr val="78300A"/>
                </a:solidFill>
                <a:latin typeface="Arial"/>
                <a:cs typeface="Arial"/>
              </a:rPr>
              <a:t>выбирать</a:t>
            </a:r>
            <a:r>
              <a:rPr sz="3600" b="1" spc="-5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предметы</a:t>
            </a:r>
            <a:r>
              <a:rPr sz="3600" b="1" spc="-5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по</a:t>
            </a:r>
            <a:r>
              <a:rPr sz="3600" b="1" spc="1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120" dirty="0">
                <a:solidFill>
                  <a:srgbClr val="78300A"/>
                </a:solidFill>
                <a:latin typeface="Arial"/>
                <a:cs typeface="Arial"/>
              </a:rPr>
              <a:t>выбору</a:t>
            </a:r>
            <a:r>
              <a:rPr sz="3600" b="1" spc="-3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и</a:t>
            </a:r>
            <a:r>
              <a:rPr sz="3600" b="1" spc="3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заранее</a:t>
            </a:r>
            <a:r>
              <a:rPr sz="3600" b="1" spc="-3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105" dirty="0">
                <a:solidFill>
                  <a:srgbClr val="78300A"/>
                </a:solidFill>
                <a:latin typeface="Arial"/>
                <a:cs typeface="Arial"/>
              </a:rPr>
              <a:t>сверяться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с</a:t>
            </a:r>
            <a:r>
              <a:rPr sz="3600" b="1" spc="-1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75" dirty="0">
                <a:solidFill>
                  <a:srgbClr val="78300A"/>
                </a:solidFill>
                <a:latin typeface="Arial"/>
                <a:cs typeface="Arial"/>
              </a:rPr>
              <a:t>актуальными</a:t>
            </a:r>
            <a:r>
              <a:rPr sz="3600" b="1" spc="-6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данными</a:t>
            </a:r>
            <a:r>
              <a:rPr sz="3600" b="1" spc="-5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по предметам</a:t>
            </a:r>
            <a:r>
              <a:rPr sz="3600" b="1" spc="-5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для</a:t>
            </a:r>
            <a:r>
              <a:rPr sz="3600" b="1" spc="-4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78300A"/>
                </a:solidFill>
                <a:latin typeface="Arial"/>
                <a:cs typeface="Arial"/>
              </a:rPr>
              <a:t>поступления</a:t>
            </a:r>
            <a:r>
              <a:rPr sz="3600" b="1" spc="-5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385" dirty="0">
                <a:solidFill>
                  <a:srgbClr val="78300A"/>
                </a:solidFill>
                <a:latin typeface="Arial"/>
                <a:cs typeface="Arial"/>
              </a:rPr>
              <a:t>в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университетах,</a:t>
            </a:r>
            <a:r>
              <a:rPr sz="3600" b="1" spc="-25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335" dirty="0">
                <a:solidFill>
                  <a:srgbClr val="78300A"/>
                </a:solidFill>
                <a:latin typeface="Arial"/>
                <a:cs typeface="Arial"/>
              </a:rPr>
              <a:t>в</a:t>
            </a:r>
            <a:r>
              <a:rPr sz="3600" b="1" spc="8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которые</a:t>
            </a:r>
            <a:r>
              <a:rPr sz="3600" b="1" spc="-4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430" dirty="0">
                <a:solidFill>
                  <a:srgbClr val="78300A"/>
                </a:solidFill>
                <a:latin typeface="Arial"/>
                <a:cs typeface="Arial"/>
              </a:rPr>
              <a:t>вы</a:t>
            </a:r>
            <a:r>
              <a:rPr sz="3600" b="1" spc="125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78300A"/>
                </a:solidFill>
                <a:latin typeface="Arial"/>
                <a:cs typeface="Arial"/>
              </a:rPr>
              <a:t>планируете</a:t>
            </a:r>
            <a:r>
              <a:rPr sz="3600" b="1" spc="-6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35" dirty="0">
                <a:solidFill>
                  <a:srgbClr val="78300A"/>
                </a:solidFill>
                <a:latin typeface="Arial"/>
                <a:cs typeface="Arial"/>
              </a:rPr>
              <a:t>подавать</a:t>
            </a:r>
            <a:r>
              <a:rPr sz="3600" b="1" spc="-50" dirty="0">
                <a:solidFill>
                  <a:srgbClr val="78300A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78300A"/>
                </a:solidFill>
                <a:latin typeface="Arial"/>
                <a:cs typeface="Arial"/>
              </a:rPr>
              <a:t>документы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966590" y="455676"/>
            <a:ext cx="63607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0" dirty="0">
                <a:solidFill>
                  <a:srgbClr val="6F2F9F"/>
                </a:solidFill>
                <a:latin typeface="Microsoft Sans Serif"/>
                <a:cs typeface="Microsoft Sans Serif"/>
              </a:rPr>
              <a:t>Несколько</a:t>
            </a:r>
            <a:r>
              <a:rPr sz="4000" spc="-85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4000" dirty="0">
                <a:solidFill>
                  <a:srgbClr val="6F2F9F"/>
                </a:solidFill>
                <a:latin typeface="Microsoft Sans Serif"/>
                <a:cs typeface="Microsoft Sans Serif"/>
              </a:rPr>
              <a:t>нюансов</a:t>
            </a:r>
            <a:r>
              <a:rPr sz="4000" spc="-45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4000" dirty="0">
                <a:solidFill>
                  <a:srgbClr val="6F2F9F"/>
                </a:solidFill>
                <a:latin typeface="Microsoft Sans Serif"/>
                <a:cs typeface="Microsoft Sans Serif"/>
              </a:rPr>
              <a:t>о</a:t>
            </a:r>
            <a:r>
              <a:rPr sz="4000" spc="-80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4000" spc="-20" dirty="0">
                <a:solidFill>
                  <a:srgbClr val="6F2F9F"/>
                </a:solidFill>
                <a:latin typeface="Microsoft Sans Serif"/>
                <a:cs typeface="Microsoft Sans Serif"/>
              </a:rPr>
              <a:t>ЕГЭ:</a:t>
            </a:r>
            <a:endParaRPr sz="4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1582</Words>
  <Application>Microsoft Office PowerPoint</Application>
  <PresentationFormat>Произвольный</PresentationFormat>
  <Paragraphs>144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1 февраля 2026</vt:lpstr>
      <vt:lpstr>Дополнительные</vt:lpstr>
      <vt:lpstr>Презентация PowerPoint</vt:lpstr>
      <vt:lpstr>Несколько нюансов о ЕГЭ: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ПРОВЕДЕНИЯ ГИА</vt:lpstr>
      <vt:lpstr>П.94</vt:lpstr>
      <vt:lpstr>Презентация PowerPoint</vt:lpstr>
      <vt:lpstr>Презентация PowerPoint</vt:lpstr>
      <vt:lpstr>Презентация PowerPoint</vt:lpstr>
      <vt:lpstr>Медаль «За особые успехи в учении»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Windows User</cp:lastModifiedBy>
  <cp:revision>2</cp:revision>
  <dcterms:created xsi:type="dcterms:W3CDTF">2026-03-23T19:07:05Z</dcterms:created>
  <dcterms:modified xsi:type="dcterms:W3CDTF">2026-03-25T18:15:07Z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2026-03-23T00:00:00Z</vt:filetime>
  </property>
  <property fmtid="{D5CDD505-2E9C-101B-9397-08002B2CF9AE}" pid="5" name="Producer">
    <vt:lpwstr>Microsoft® Office PowerPoint® 2007</vt:lpwstr>
  </property>
</Properties>
</file>