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9" r:id="rId3"/>
    <p:sldId id="300" r:id="rId4"/>
    <p:sldId id="258" r:id="rId5"/>
    <p:sldId id="290" r:id="rId6"/>
    <p:sldId id="259" r:id="rId7"/>
    <p:sldId id="260" r:id="rId8"/>
    <p:sldId id="261" r:id="rId9"/>
    <p:sldId id="291" r:id="rId10"/>
    <p:sldId id="262" r:id="rId11"/>
    <p:sldId id="268" r:id="rId12"/>
    <p:sldId id="302" r:id="rId13"/>
    <p:sldId id="303" r:id="rId14"/>
    <p:sldId id="30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3" r:id="rId23"/>
    <p:sldId id="276" r:id="rId24"/>
    <p:sldId id="288" r:id="rId25"/>
    <p:sldId id="289" r:id="rId26"/>
    <p:sldId id="294" r:id="rId27"/>
    <p:sldId id="301" r:id="rId2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442" y="1060830"/>
            <a:ext cx="8567115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108" y="1068070"/>
            <a:ext cx="8439150" cy="4671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mpmpk.ru/gia" TargetMode="External"/><Relationship Id="rId2" Type="http://schemas.openxmlformats.org/officeDocument/2006/relationships/hyperlink" Target="http://nevarono.spb.ru/ege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872" cy="685799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990600" y="1676400"/>
            <a:ext cx="7162800" cy="2362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и проведения ГИА - 11 в 2025 году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07" y="304800"/>
            <a:ext cx="8498993" cy="49244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Продолжительность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в 2025 году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6407" y="797242"/>
            <a:ext cx="8346593" cy="590931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биология, литература, информатика, профильная математика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3 часа 55 минут (235 минут).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история, химия, обществознание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3 часа 30 минут (210 минут).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математика, география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3 часа (180 минут).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часть экзаменов по иностранным языкам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(английский, немецкий, французский, испанский) — 3 часа 10 минут (190 минут).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часть экзаменов по иностранным языкам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(английский, немецкий, французский, испанский) — 17 минут, по китайскому языку — 14 минут. </a:t>
            </a:r>
          </a:p>
          <a:p>
            <a:pPr algn="l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Отсчёт времени начинается с того момента, когда заполнены необходимые бланки и распечатаны </a:t>
            </a:r>
            <a:r>
              <a:rPr lang="ru-RU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КИМы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Обычно это добавляет к общему хронометражу экзамена 30–40 минут.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9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3" y="228600"/>
            <a:ext cx="8506815" cy="492443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 ЕГЭ в 2025 году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443" y="1068070"/>
            <a:ext cx="8506815" cy="575542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</a:t>
            </a:r>
            <a:r>
              <a:rPr lang="ru-RU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аттестата (для предметов по выбору- «минимальный порог»)</a:t>
            </a:r>
            <a:r>
              <a:rPr lang="ru-RU" sz="22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— 24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(профильный уровень) — 27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(базовый уровень) — оценка «3» ставится при 5 баллах (но это отдельная шкала «сдал/не сдал», не 100-балльная);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— 36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— 36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— 36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— 42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— 32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— 32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— 37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(английский, немецкий, французский, испанский, китайский) — 22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 — 40 баллов. </a:t>
            </a:r>
            <a:endParaRPr lang="ru-RU" sz="22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4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2" y="228600"/>
            <a:ext cx="8567115" cy="492443"/>
          </a:xfrm>
        </p:spPr>
        <p:txBody>
          <a:bodyPr/>
          <a:lstStyle/>
          <a:p>
            <a:r>
              <a:rPr lang="ru-RU" dirty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 ЕГЭ в 2025 году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7" y="1068070"/>
            <a:ext cx="8499449" cy="5170646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в вуз: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— 36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(профиль) — 27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— 36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— 36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— 36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— 37 баллов;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— 32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— 42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— 32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— 22 балла;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 — 40 баллов.</a:t>
            </a:r>
            <a:r>
              <a:rPr lang="ru-RU" sz="28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0" i="0" dirty="0">
              <a:solidFill>
                <a:srgbClr val="333333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830755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9403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>
              <a:latin typeface="Cambria"/>
              <a:cs typeface="Cambria"/>
            </a:endParaRPr>
          </a:p>
          <a:p>
            <a:pPr marL="241300" marR="319405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регистрации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экзамены,</a:t>
            </a:r>
            <a:endParaRPr sz="240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986133" y="3033087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5675"/>
            <a:ext cx="877760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право</a:t>
            </a:r>
            <a:endParaRPr sz="2400">
              <a:latin typeface="Cambria"/>
              <a:cs typeface="Cambria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аудитории.</a:t>
            </a:r>
            <a:endParaRPr sz="2400">
              <a:latin typeface="Cambria"/>
              <a:cs typeface="Cambria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черновиков.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времени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строке.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5652" y="142875"/>
            <a:ext cx="1691878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экзаменов</a:t>
            </a:r>
            <a:r>
              <a:rPr sz="2400" spc="20" dirty="0">
                <a:solidFill>
                  <a:srgbClr val="212168"/>
                </a:solidFill>
              </a:rPr>
              <a:t> </a:t>
            </a:r>
            <a:r>
              <a:rPr sz="2400" spc="-5" dirty="0"/>
              <a:t>не</a:t>
            </a:r>
            <a:r>
              <a:rPr sz="2400" spc="5" dirty="0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3111" y="2499727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534400" cy="470898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altLang="ru-RU" sz="3600" kern="1200" dirty="0">
                <a:latin typeface="Times New Roman" pitchFamily="18" charset="0"/>
                <a:ea typeface="+mn-ea"/>
                <a:cs typeface="Times New Roman" pitchFamily="18" charset="0"/>
              </a:rPr>
              <a:t>Нормативно- правовая база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838200"/>
            <a:ext cx="8414258" cy="5644622"/>
          </a:xfrm>
        </p:spPr>
        <p:txBody>
          <a:bodyPr/>
          <a:lstStyle/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1.Закон </a:t>
            </a: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29.12.2012 г. №273-ФЗ (ст. 53,19,30)</a:t>
            </a:r>
          </a:p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«Об образовании в РФ</a:t>
            </a: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просвещения Российской Федерации, Федеральной службы по надзору в сфере образования и науки от 04.04.2023 № 233/552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проведения государственной итоговой аттестации по образовательным программам среднего общего образования"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15.05.2023 № 73314</a:t>
            </a: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Федерации, Федеральной службы по надзору в сфере образования и науки от 11.11.2024 № 787/2089 «Об утверждении единого расписания и продолжительности проведения единого государственного экзамена по каждому учебному предмету, требований к использованию средств обучения и воспитания при его проведении в 2025 году». Зарегистрирован 10.12.2024 № 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80515</a:t>
            </a:r>
            <a:endParaRPr lang="ru-RU" altLang="ru-RU" sz="24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113" y="212852"/>
            <a:ext cx="507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Прием</a:t>
            </a:r>
            <a:r>
              <a:rPr sz="2400" spc="-10" dirty="0"/>
              <a:t> </a:t>
            </a:r>
            <a:r>
              <a:rPr sz="2400" dirty="0"/>
              <a:t>и</a:t>
            </a:r>
            <a:r>
              <a:rPr sz="2400" spc="-20" dirty="0"/>
              <a:t> </a:t>
            </a:r>
            <a:r>
              <a:rPr sz="2400" spc="-5" dirty="0"/>
              <a:t>рассмотрение</a:t>
            </a:r>
            <a:r>
              <a:rPr sz="2400" spc="-15" dirty="0"/>
              <a:t> </a:t>
            </a:r>
            <a:r>
              <a:rPr sz="2400" spc="-5" dirty="0"/>
              <a:t>апелляций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645860"/>
              </p:ext>
            </p:extLst>
          </p:nvPr>
        </p:nvGraphicFramePr>
        <p:xfrm>
          <a:off x="263525" y="1260475"/>
          <a:ext cx="8665210" cy="451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12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нарушении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  <a:p>
                      <a:pPr marL="91440" marR="29273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экзамена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00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r>
                        <a:rPr sz="2400" b="1" spc="-5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выставленными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баллами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течение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ГИА</a:t>
                      </a:r>
                      <a:r>
                        <a:rPr sz="2400" b="1" spc="-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  <a:p>
                      <a:pPr marL="92075" marR="78041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5" dirty="0" err="1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lang="ru-RU" sz="2400" b="1" spc="-15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на</a:t>
                      </a:r>
                      <a:r>
                        <a:rPr lang="ru-RU" sz="2400" b="1" spc="-15" baseline="0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сайте </a:t>
                      </a:r>
                      <a:r>
                        <a:rPr lang="en-US" sz="2400" b="1" spc="-15" baseline="0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ege.spb.ru</a:t>
                      </a:r>
                      <a:r>
                        <a:rPr lang="ru-RU" sz="2400" b="1" spc="-15" baseline="0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2" y="304800"/>
            <a:ext cx="8567115" cy="1046440"/>
          </a:xfrm>
        </p:spPr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altLang="ru-RU" sz="3600" kern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Результаты  рассмотрения апелляции</a:t>
            </a:r>
            <a:r>
              <a:rPr lang="ru-RU" altLang="ru-RU" sz="4000" kern="1200" dirty="0">
                <a:solidFill>
                  <a:srgbClr val="6633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/>
            </a:r>
            <a:br>
              <a:rPr lang="ru-RU" altLang="ru-RU" sz="4000" kern="1200" dirty="0">
                <a:solidFill>
                  <a:srgbClr val="6633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8" y="1066800"/>
            <a:ext cx="8439150" cy="5185009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апелляции количество выставленных баллов может быть изменено как в сторону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увеличения, так и в сторону уменьшения.</a:t>
            </a:r>
          </a:p>
          <a:p>
            <a:pPr marL="342900" eaLnBrk="1" hangingPunct="1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endParaRPr lang="ru-RU" altLang="ru-RU" sz="32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перепроверяется полностью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отдельная ее часть. </a:t>
            </a:r>
          </a:p>
          <a:p>
            <a:pPr marL="341313" eaLnBrk="1" hangingPunct="1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endParaRPr lang="ru-RU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Черновики, использованные на экзамене, в качестве материалов апелляции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рассматриваются.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65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8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8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8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800" b="1" dirty="0" smtClean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8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8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8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800" dirty="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lang="en-US" sz="2800" b="1" u="sng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ege.spb.ru</a:t>
            </a:r>
            <a:endParaRPr lang="ru-RU" sz="2800" b="1" u="sng" spc="-5" dirty="0" smtClean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lang="ru-RU" sz="2800" b="1" spc="-5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В личном кабинете (вход по паспортным данным и </a:t>
            </a:r>
            <a:r>
              <a:rPr lang="ru-RU" sz="2800" b="1" spc="-5" dirty="0" err="1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фио</a:t>
            </a:r>
            <a:r>
              <a:rPr lang="ru-RU" sz="2800" b="1" spc="-5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)</a:t>
            </a:r>
            <a:endParaRPr sz="2800" dirty="0">
              <a:solidFill>
                <a:schemeClr val="tx2">
                  <a:lumMod val="75000"/>
                </a:schemeClr>
              </a:solidFill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0" y="1332687"/>
            <a:ext cx="8785149" cy="1249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 dirty="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 dirty="0">
              <a:latin typeface="Cambria"/>
              <a:cs typeface="Cambria"/>
            </a:endParaRPr>
          </a:p>
          <a:p>
            <a:pPr marL="12700" marR="654050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spc="-2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ege.edu.ru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	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</a:t>
            </a:r>
            <a:r>
              <a:rPr sz="2400" b="1" spc="15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информационный </a:t>
            </a:r>
            <a:r>
              <a:rPr sz="2400" b="1" spc="-509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ЕГЭ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6391" y="2191003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по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та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251" y="2948126"/>
            <a:ext cx="8517255" cy="3639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spc="-3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spc="-4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spc="-3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spc="-4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spc="-4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spc="-3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spc="-28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spc="-4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spc="-4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spc="-8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spc="-254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spc="-4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spc="-3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chemeClr val="tx2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 dirty="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spc="-45" dirty="0" smtClean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 smtClean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 err="1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 err="1" smtClean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lang="ru-RU" sz="2400" b="1" spc="-5" dirty="0" smtClean="0">
              <a:solidFill>
                <a:srgbClr val="404040"/>
              </a:solidFill>
              <a:latin typeface="Cambria"/>
              <a:cs typeface="Cambria"/>
            </a:endParaRPr>
          </a:p>
          <a:p>
            <a:pPr lvl="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4ege.ru</a:t>
            </a:r>
          </a:p>
          <a:p>
            <a:pPr lvl="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nevarono.spb.ru</a:t>
            </a:r>
            <a:r>
              <a:rPr lang="ru-RU" altLang="ru-RU" sz="2400" b="1" kern="0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-сайт ОО Невского района</a:t>
            </a:r>
            <a:endParaRPr lang="en-US" altLang="ru-RU" sz="2400" b="1" kern="0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lvl="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2400" b="1" kern="0" dirty="0" smtClean="0">
                <a:solidFill>
                  <a:srgbClr val="00206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 </a:t>
            </a:r>
            <a:r>
              <a:rPr lang="en-US" alt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school268.spb.ru</a:t>
            </a:r>
            <a:r>
              <a:rPr lang="ru-RU" altLang="ru-RU" sz="2400" b="1" kern="0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-сайт ГБОУ Школа № 268</a:t>
            </a:r>
            <a:endParaRPr lang="ru-RU" altLang="ru-RU" sz="2400" b="1" kern="0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38400" y="479552"/>
            <a:ext cx="606971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altLang="ru-RU" sz="3600" dirty="0">
                <a:solidFill>
                  <a:schemeClr val="tx2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Информационные</a:t>
            </a:r>
            <a:r>
              <a:rPr lang="ru-RU" altLang="ru-RU" sz="3600" dirty="0">
                <a:solidFill>
                  <a:schemeClr val="tx2"/>
                </a:solidFill>
                <a:latin typeface="Calibri"/>
                <a:ea typeface="Microsoft YaHei"/>
                <a:cs typeface="+mj-cs"/>
              </a:rPr>
              <a:t> </a:t>
            </a:r>
            <a:r>
              <a:rPr lang="ru-RU" altLang="ru-RU" sz="3600" dirty="0">
                <a:solidFill>
                  <a:schemeClr val="tx2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ресурсы</a:t>
            </a:r>
            <a:endParaRPr sz="3600" dirty="0">
              <a:solidFill>
                <a:schemeClr val="tx2"/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2" y="152400"/>
            <a:ext cx="8567115" cy="553998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Информационные ресурсы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8" y="990600"/>
            <a:ext cx="8439150" cy="5139869"/>
          </a:xfrm>
        </p:spPr>
        <p:txBody>
          <a:bodyPr/>
          <a:lstStyle/>
          <a:p>
            <a:pPr marL="269875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hlinkClick r:id="rId2"/>
              </a:rPr>
              <a:t>http://nevarono.spb.ru/ege.html</a:t>
            </a: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- </a:t>
            </a:r>
            <a:r>
              <a:rPr lang="ru-RU" alt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страница ГИА на сайте ИМЦ Невского района.</a:t>
            </a:r>
          </a:p>
          <a:p>
            <a:pPr marL="269875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00FF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hlinkClick r:id="rId3"/>
              </a:rPr>
              <a:t>http://gmpmpk.ru/gia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-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Порядок обращения в Центральную психолого-медико-педагогическую комиссию для получения рекомендаций по проведению государственной итоговой аттестации.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+mn-cs"/>
              </a:rPr>
              <a:t>http://www.nevapmsc.ru/ -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+mn-cs"/>
              </a:rPr>
              <a:t>о деятельности Центра психолого-педагогической, медицинской и социальной помощи Невского района</a:t>
            </a:r>
            <a:endParaRPr lang="ru-RU" altLang="ru-RU" sz="2800" dirty="0">
              <a:solidFill>
                <a:srgbClr val="000000"/>
              </a:solidFill>
              <a:latin typeface="Calibri"/>
              <a:ea typeface="Microsoft YaHei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4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2" y="304800"/>
            <a:ext cx="8567115" cy="4924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Контакты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8" y="1752600"/>
            <a:ext cx="8439150" cy="3672800"/>
          </a:xfr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ГБОУ Школа № 268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Заместитель директора по УВР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Троицкая Алла Валентиновна   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каб.204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(</a:t>
            </a:r>
            <a:r>
              <a:rPr lang="ru-RU" alt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телефон 8(981)130-52-82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Приемные дни: вторник, четверг 14.00-17.00(по предварительной записи)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8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609600"/>
            <a:ext cx="7112000" cy="53340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8" y="152400"/>
            <a:ext cx="8330692" cy="6477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52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0"/>
            <a:ext cx="8703157" cy="3557897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4.</a:t>
            </a:r>
            <a:r>
              <a:rPr lang="ru-RU" altLang="ru-RU" sz="24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24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Приказ </a:t>
            </a:r>
            <a:r>
              <a:rPr lang="ru-RU" altLang="ru-RU" sz="2400" kern="120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Рособрнадзора</a:t>
            </a:r>
            <a:r>
              <a:rPr lang="ru-RU" altLang="ru-RU" sz="24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№ 871 от 11.08.2022 г. «Об утверждении 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основного общего образования и 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среднего общего образования» </a:t>
            </a:r>
            <a:r>
              <a:rPr lang="ru-RU" altLang="ru-RU" sz="2400" u="sng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400" u="sng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457200"/>
            <a:ext cx="8229600" cy="553998"/>
          </a:xfrm>
        </p:spPr>
        <p:txBody>
          <a:bodyPr/>
          <a:lstStyle/>
          <a:p>
            <a:pPr algn="ctr"/>
            <a:r>
              <a:rPr lang="ru-RU" altLang="ru-RU" sz="3600" b="1" kern="12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Нормативно- правовая база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8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16046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ИС-11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-итоговое сочинение</a:t>
            </a:r>
          </a:p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ГЭК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государственная экзаменационная комиссия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ППЭ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пункт приема экзамена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/>
            </a:endParaRPr>
          </a:p>
          <a:p>
            <a:pPr marL="323850" lvl="0" indent="-342900" algn="just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ОВЗ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ограниченные возможности здоровья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/>
            </a:endParaRPr>
          </a:p>
          <a:p>
            <a:pPr marL="323850" lvl="0" indent="-342900" algn="just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РЦОИ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региональный центр обработки информации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/>
            </a:endParaRPr>
          </a:p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ГВЭ 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-государственный выпускной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33318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4855058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sz="2500" u="heavy" spc="-30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sz="2500" u="heavy" spc="-5" dirty="0">
                <a:uFill>
                  <a:solidFill>
                    <a:srgbClr val="C00000"/>
                  </a:solidFill>
                </a:uFill>
              </a:rPr>
              <a:t>ЕГЭ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5376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2800" dirty="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2800" dirty="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800" dirty="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dirty="0"/>
              <a:t>	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8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2800" dirty="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dirty="0"/>
              <a:t>	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8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267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Участники</a:t>
            </a:r>
            <a:r>
              <a:rPr sz="2800" spc="-30" dirty="0"/>
              <a:t> </a:t>
            </a:r>
            <a:r>
              <a:rPr sz="2800" spc="-5" dirty="0"/>
              <a:t>ЕГЭ-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(полного)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образования и</a:t>
            </a:r>
            <a:endParaRPr sz="280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186" y="3616197"/>
            <a:ext cx="8084414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24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24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24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2400" b="1" spc="-10" dirty="0" err="1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24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lang="ru-RU" sz="2400" b="1" dirty="0" smtClean="0">
                <a:solidFill>
                  <a:srgbClr val="252573"/>
                </a:solidFill>
                <a:latin typeface="Cambria"/>
                <a:cs typeface="Cambria"/>
              </a:rPr>
              <a:t>об</a:t>
            </a:r>
            <a:r>
              <a:rPr sz="2400" b="1" spc="-5" dirty="0" err="1" smtClean="0">
                <a:solidFill>
                  <a:srgbClr val="252573"/>
                </a:solidFill>
                <a:latin typeface="Cambria"/>
                <a:cs typeface="Cambria"/>
              </a:rPr>
              <a:t>уча</a:t>
            </a:r>
            <a:r>
              <a:rPr lang="ru-RU" sz="2400" b="1" spc="-5" dirty="0" smtClean="0">
                <a:solidFill>
                  <a:srgbClr val="252573"/>
                </a:solidFill>
                <a:latin typeface="Cambria"/>
                <a:cs typeface="Cambria"/>
              </a:rPr>
              <a:t>ю</a:t>
            </a:r>
            <a:r>
              <a:rPr sz="2400" b="1" spc="-5" dirty="0" err="1" smtClean="0">
                <a:solidFill>
                  <a:srgbClr val="252573"/>
                </a:solidFill>
                <a:latin typeface="Cambria"/>
                <a:cs typeface="Cambria"/>
              </a:rPr>
              <a:t>щиеся</a:t>
            </a:r>
            <a:r>
              <a:rPr sz="2400" b="1" spc="-5" dirty="0">
                <a:solidFill>
                  <a:srgbClr val="252573"/>
                </a:solidFill>
                <a:latin typeface="Cambria"/>
                <a:cs typeface="Cambria"/>
              </a:rPr>
              <a:t>,</a:t>
            </a:r>
            <a:r>
              <a:rPr sz="24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24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24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lang="ru-RU" sz="2400" b="1" spc="-5" dirty="0" smtClean="0">
                <a:solidFill>
                  <a:srgbClr val="C00000"/>
                </a:solidFill>
                <a:latin typeface="Cambria"/>
                <a:cs typeface="Cambria"/>
              </a:rPr>
              <a:t>получившие «зачёт» за итоговое сочинение.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950558" cy="218329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800" dirty="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8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8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8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8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8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8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8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u="sng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800" b="1" u="sng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u="sng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800" b="1" u="sng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u="sng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800" b="1" u="sng" spc="-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u="sng" spc="-5" dirty="0" err="1">
                <a:solidFill>
                  <a:srgbClr val="C00000"/>
                </a:solidFill>
                <a:latin typeface="Cambria"/>
                <a:cs typeface="Cambria"/>
              </a:rPr>
              <a:t>февраля</a:t>
            </a:r>
            <a:r>
              <a:rPr sz="2800" u="sng" spc="-5" dirty="0" smtClean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lang="ru-RU" sz="2800" u="sng" spc="-5" dirty="0" smtClean="0">
              <a:solidFill>
                <a:srgbClr val="C00000"/>
              </a:solidFill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9921" y="2971800"/>
            <a:ext cx="4659554" cy="3071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376883"/>
            <a:ext cx="7848600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Бланки ЕГЭ являются односторонней машиночитаемой формой, заполняются строго в соответствии с инструкцией </a:t>
            </a:r>
            <a:r>
              <a:rPr lang="ru-RU" sz="3600" b="1" u="sng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чёрной </a:t>
            </a:r>
            <a:r>
              <a:rPr lang="ru-RU" sz="3600" b="1" u="sng" kern="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гелевой</a:t>
            </a:r>
            <a:r>
              <a:rPr lang="ru-RU" sz="3600" b="1" u="sng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,капиллярной ручкой .</a:t>
            </a:r>
          </a:p>
          <a:p>
            <a:pPr marL="342900" lvl="0" indent="-34290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Инструктаж по заполнению бланков ЕГЭ с обучающимися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проводится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отдельно.</a:t>
            </a:r>
          </a:p>
        </p:txBody>
      </p:sp>
    </p:spTree>
    <p:extLst>
      <p:ext uri="{BB962C8B-B14F-4D97-AF65-F5344CB8AC3E}">
        <p14:creationId xmlns:p14="http://schemas.microsoft.com/office/powerpoint/2010/main" val="400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1372</Words>
  <Application>Microsoft Office PowerPoint</Application>
  <PresentationFormat>Экран (4:3)</PresentationFormat>
  <Paragraphs>164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Microsoft YaHei</vt:lpstr>
      <vt:lpstr>Arial</vt:lpstr>
      <vt:lpstr>Arial MT</vt:lpstr>
      <vt:lpstr>Calibri</vt:lpstr>
      <vt:lpstr>Calibri Light</vt:lpstr>
      <vt:lpstr>Cambria</vt:lpstr>
      <vt:lpstr>Times New Roman</vt:lpstr>
      <vt:lpstr>YS Text</vt:lpstr>
      <vt:lpstr>Office Theme</vt:lpstr>
      <vt:lpstr>Презентация PowerPoint</vt:lpstr>
      <vt:lpstr>Нормативно- правовая база</vt:lpstr>
      <vt:lpstr>4. Приказ Рособрнадзора № 871 от 11.08.2022 г. «Об утверждении 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основного общего образования и 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среднего общего образования»  </vt:lpstr>
      <vt:lpstr>Презентация PowerPoint</vt:lpstr>
      <vt:lpstr>Презентация PowerPoint</vt:lpstr>
      <vt:lpstr>Особенности ЕГЭ</vt:lpstr>
      <vt:lpstr>Участники ЕГЭ-</vt:lpstr>
      <vt:lpstr>Презентация PowerPoint</vt:lpstr>
      <vt:lpstr>Презентация PowerPoint</vt:lpstr>
      <vt:lpstr>Презентация PowerPoint</vt:lpstr>
      <vt:lpstr>Презентация PowerPoint</vt:lpstr>
      <vt:lpstr>    Продолжительность ЕГЭ в 2025 году</vt:lpstr>
      <vt:lpstr>Минимальные баллы ЕГЭ в 2025 году</vt:lpstr>
      <vt:lpstr>Минимальные баллы ЕГЭ в 2025 году</vt:lpstr>
      <vt:lpstr>Презентация PowerPoint</vt:lpstr>
      <vt:lpstr>Презентация PowerPoint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Презентация PowerPoint</vt:lpstr>
      <vt:lpstr>В продолжительность экзаменов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Результаты  рассмотрения апелляции </vt:lpstr>
      <vt:lpstr>Презентация PowerPoint</vt:lpstr>
      <vt:lpstr>Информационные ресурсы</vt:lpstr>
      <vt:lpstr>Информационные ресурсы</vt:lpstr>
      <vt:lpstr>Контакты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Алла Троицкая</cp:lastModifiedBy>
  <cp:revision>17</cp:revision>
  <dcterms:created xsi:type="dcterms:W3CDTF">2023-10-01T17:45:10Z</dcterms:created>
  <dcterms:modified xsi:type="dcterms:W3CDTF">2025-02-08T07:49:49Z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