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9" r:id="rId3"/>
    <p:sldId id="300" r:id="rId4"/>
    <p:sldId id="258" r:id="rId5"/>
    <p:sldId id="290" r:id="rId6"/>
    <p:sldId id="259" r:id="rId7"/>
    <p:sldId id="260" r:id="rId8"/>
    <p:sldId id="261" r:id="rId9"/>
    <p:sldId id="291" r:id="rId10"/>
    <p:sldId id="262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93" r:id="rId20"/>
    <p:sldId id="276" r:id="rId21"/>
    <p:sldId id="288" r:id="rId22"/>
    <p:sldId id="289" r:id="rId23"/>
    <p:sldId id="294" r:id="rId2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442" y="1060830"/>
            <a:ext cx="8567115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6108" y="1068070"/>
            <a:ext cx="8439150" cy="4671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gmpmpk.ru/gia" TargetMode="External"/><Relationship Id="rId2" Type="http://schemas.openxmlformats.org/officeDocument/2006/relationships/hyperlink" Target="http://nevarono.spb.ru/ege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872" cy="6857997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990600" y="1676400"/>
            <a:ext cx="7162800" cy="2362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и проведения ГИА - 11 в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442" y="246126"/>
            <a:ext cx="8127365" cy="19615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70485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аттестата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сдают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обязательные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математику.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любое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списка</a:t>
            </a:r>
            <a:r>
              <a:rPr sz="2400" b="1" dirty="0"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3250" y="2643073"/>
            <a:ext cx="3018790" cy="3643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61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Физика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Химия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Биология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География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История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Информатика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ИКТ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Английский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Литература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61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Обществознание</a:t>
            </a:r>
            <a:endParaRPr sz="22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2011" y="3464828"/>
            <a:ext cx="2365638" cy="24096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174494" y="2571369"/>
            <a:ext cx="1603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1800" b="1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948" y="322529"/>
            <a:ext cx="746633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Особенности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по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-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выбор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базы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ts val="2735"/>
              </a:lnSpc>
            </a:pP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профиля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015" y="1629536"/>
            <a:ext cx="8851900" cy="1757045"/>
          </a:xfrm>
          <a:custGeom>
            <a:avLst/>
            <a:gdLst/>
            <a:ahLst/>
            <a:cxnLst/>
            <a:rect l="l" t="t" r="r" b="b"/>
            <a:pathLst>
              <a:path w="8851900" h="1757045">
                <a:moveTo>
                  <a:pt x="8558657" y="0"/>
                </a:moveTo>
                <a:lnTo>
                  <a:pt x="292773" y="0"/>
                </a:lnTo>
                <a:lnTo>
                  <a:pt x="245283" y="3831"/>
                </a:lnTo>
                <a:lnTo>
                  <a:pt x="200233" y="14924"/>
                </a:lnTo>
                <a:lnTo>
                  <a:pt x="158225" y="32674"/>
                </a:lnTo>
                <a:lnTo>
                  <a:pt x="119864" y="56481"/>
                </a:lnTo>
                <a:lnTo>
                  <a:pt x="85750" y="85740"/>
                </a:lnTo>
                <a:lnTo>
                  <a:pt x="56487" y="119850"/>
                </a:lnTo>
                <a:lnTo>
                  <a:pt x="32678" y="158207"/>
                </a:lnTo>
                <a:lnTo>
                  <a:pt x="14925" y="200208"/>
                </a:lnTo>
                <a:lnTo>
                  <a:pt x="3831" y="245252"/>
                </a:lnTo>
                <a:lnTo>
                  <a:pt x="0" y="292735"/>
                </a:lnTo>
                <a:lnTo>
                  <a:pt x="0" y="1463802"/>
                </a:lnTo>
                <a:lnTo>
                  <a:pt x="3831" y="1511284"/>
                </a:lnTo>
                <a:lnTo>
                  <a:pt x="14925" y="1556328"/>
                </a:lnTo>
                <a:lnTo>
                  <a:pt x="32678" y="1598329"/>
                </a:lnTo>
                <a:lnTo>
                  <a:pt x="56487" y="1636686"/>
                </a:lnTo>
                <a:lnTo>
                  <a:pt x="85750" y="1670796"/>
                </a:lnTo>
                <a:lnTo>
                  <a:pt x="119864" y="1700055"/>
                </a:lnTo>
                <a:lnTo>
                  <a:pt x="158225" y="1723862"/>
                </a:lnTo>
                <a:lnTo>
                  <a:pt x="200233" y="1741612"/>
                </a:lnTo>
                <a:lnTo>
                  <a:pt x="245283" y="1752705"/>
                </a:lnTo>
                <a:lnTo>
                  <a:pt x="292773" y="1756537"/>
                </a:lnTo>
                <a:lnTo>
                  <a:pt x="8558657" y="1756537"/>
                </a:lnTo>
                <a:lnTo>
                  <a:pt x="8606139" y="1752705"/>
                </a:lnTo>
                <a:lnTo>
                  <a:pt x="8651183" y="1741612"/>
                </a:lnTo>
                <a:lnTo>
                  <a:pt x="8693184" y="1723862"/>
                </a:lnTo>
                <a:lnTo>
                  <a:pt x="8731541" y="1700055"/>
                </a:lnTo>
                <a:lnTo>
                  <a:pt x="8765651" y="1670796"/>
                </a:lnTo>
                <a:lnTo>
                  <a:pt x="8794910" y="1636686"/>
                </a:lnTo>
                <a:lnTo>
                  <a:pt x="8818717" y="1598329"/>
                </a:lnTo>
                <a:lnTo>
                  <a:pt x="8836467" y="1556328"/>
                </a:lnTo>
                <a:lnTo>
                  <a:pt x="8847560" y="1511284"/>
                </a:lnTo>
                <a:lnTo>
                  <a:pt x="8851391" y="1463802"/>
                </a:lnTo>
                <a:lnTo>
                  <a:pt x="8851391" y="292735"/>
                </a:lnTo>
                <a:lnTo>
                  <a:pt x="8847560" y="245252"/>
                </a:lnTo>
                <a:lnTo>
                  <a:pt x="8836467" y="200208"/>
                </a:lnTo>
                <a:lnTo>
                  <a:pt x="8818717" y="158207"/>
                </a:lnTo>
                <a:lnTo>
                  <a:pt x="8794910" y="119850"/>
                </a:lnTo>
                <a:lnTo>
                  <a:pt x="8765651" y="85740"/>
                </a:lnTo>
                <a:lnTo>
                  <a:pt x="8731541" y="56481"/>
                </a:lnTo>
                <a:lnTo>
                  <a:pt x="8693184" y="32674"/>
                </a:lnTo>
                <a:lnTo>
                  <a:pt x="8651183" y="14924"/>
                </a:lnTo>
                <a:lnTo>
                  <a:pt x="8606139" y="3831"/>
                </a:lnTo>
                <a:lnTo>
                  <a:pt x="855865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709" y="2123643"/>
            <a:ext cx="8239759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05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 5-ти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балльной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учитывается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среднем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общем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образовании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Cambria"/>
              <a:cs typeface="Cambria"/>
            </a:endParaRPr>
          </a:p>
          <a:p>
            <a:pPr marL="344805" indent="-229235">
              <a:lnSpc>
                <a:spcPct val="100000"/>
              </a:lnSpc>
              <a:buFont typeface="Cambria"/>
              <a:buChar char="•"/>
              <a:tabLst>
                <a:tab pos="345440" algn="l"/>
              </a:tabLst>
            </a:pPr>
            <a:r>
              <a:rPr sz="2400" b="1" spc="-5" dirty="0">
                <a:latin typeface="Cambria"/>
                <a:cs typeface="Cambria"/>
              </a:rPr>
              <a:t>База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015" y="4091559"/>
            <a:ext cx="8851900" cy="1651000"/>
          </a:xfrm>
          <a:custGeom>
            <a:avLst/>
            <a:gdLst/>
            <a:ahLst/>
            <a:cxnLst/>
            <a:rect l="l" t="t" r="r" b="b"/>
            <a:pathLst>
              <a:path w="8851900" h="1651000">
                <a:moveTo>
                  <a:pt x="8576310" y="0"/>
                </a:moveTo>
                <a:lnTo>
                  <a:pt x="275107" y="0"/>
                </a:lnTo>
                <a:lnTo>
                  <a:pt x="225655" y="4432"/>
                </a:lnTo>
                <a:lnTo>
                  <a:pt x="179111" y="17213"/>
                </a:lnTo>
                <a:lnTo>
                  <a:pt x="136253" y="37563"/>
                </a:lnTo>
                <a:lnTo>
                  <a:pt x="97857" y="64706"/>
                </a:lnTo>
                <a:lnTo>
                  <a:pt x="64700" y="97863"/>
                </a:lnTo>
                <a:lnTo>
                  <a:pt x="37559" y="136256"/>
                </a:lnTo>
                <a:lnTo>
                  <a:pt x="17210" y="179109"/>
                </a:lnTo>
                <a:lnTo>
                  <a:pt x="4432" y="225643"/>
                </a:lnTo>
                <a:lnTo>
                  <a:pt x="0" y="275082"/>
                </a:lnTo>
                <a:lnTo>
                  <a:pt x="0" y="1375537"/>
                </a:lnTo>
                <a:lnTo>
                  <a:pt x="4432" y="1424981"/>
                </a:lnTo>
                <a:lnTo>
                  <a:pt x="17210" y="1471519"/>
                </a:lnTo>
                <a:lnTo>
                  <a:pt x="37559" y="1514373"/>
                </a:lnTo>
                <a:lnTo>
                  <a:pt x="64700" y="1552766"/>
                </a:lnTo>
                <a:lnTo>
                  <a:pt x="97857" y="1585921"/>
                </a:lnTo>
                <a:lnTo>
                  <a:pt x="136253" y="1613060"/>
                </a:lnTo>
                <a:lnTo>
                  <a:pt x="179111" y="1633408"/>
                </a:lnTo>
                <a:lnTo>
                  <a:pt x="225655" y="1646186"/>
                </a:lnTo>
                <a:lnTo>
                  <a:pt x="275107" y="1650619"/>
                </a:lnTo>
                <a:lnTo>
                  <a:pt x="8576310" y="1650619"/>
                </a:lnTo>
                <a:lnTo>
                  <a:pt x="8625748" y="1646186"/>
                </a:lnTo>
                <a:lnTo>
                  <a:pt x="8672282" y="1633408"/>
                </a:lnTo>
                <a:lnTo>
                  <a:pt x="8715135" y="1613060"/>
                </a:lnTo>
                <a:lnTo>
                  <a:pt x="8753528" y="1585921"/>
                </a:lnTo>
                <a:lnTo>
                  <a:pt x="8786685" y="1552766"/>
                </a:lnTo>
                <a:lnTo>
                  <a:pt x="8813828" y="1514373"/>
                </a:lnTo>
                <a:lnTo>
                  <a:pt x="8834178" y="1471519"/>
                </a:lnTo>
                <a:lnTo>
                  <a:pt x="8846959" y="1424981"/>
                </a:lnTo>
                <a:lnTo>
                  <a:pt x="8851391" y="1375537"/>
                </a:lnTo>
                <a:lnTo>
                  <a:pt x="8851391" y="275082"/>
                </a:lnTo>
                <a:lnTo>
                  <a:pt x="8846959" y="225643"/>
                </a:lnTo>
                <a:lnTo>
                  <a:pt x="8834178" y="179109"/>
                </a:lnTo>
                <a:lnTo>
                  <a:pt x="8813828" y="136256"/>
                </a:lnTo>
                <a:lnTo>
                  <a:pt x="8786685" y="97863"/>
                </a:lnTo>
                <a:lnTo>
                  <a:pt x="8753528" y="64706"/>
                </a:lnTo>
                <a:lnTo>
                  <a:pt x="8715135" y="37563"/>
                </a:lnTo>
                <a:lnTo>
                  <a:pt x="8672282" y="17213"/>
                </a:lnTo>
                <a:lnTo>
                  <a:pt x="8625748" y="4432"/>
                </a:lnTo>
                <a:lnTo>
                  <a:pt x="857631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7527" y="4211828"/>
            <a:ext cx="8257540" cy="18910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100-балльной</a:t>
            </a:r>
            <a:r>
              <a:rPr sz="24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учитываются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</a:t>
            </a:r>
            <a:r>
              <a:rPr sz="2400" b="1" spc="-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получении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аттестата,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могут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быть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использованы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335"/>
              </a:lnSpc>
            </a:pP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качестве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вступительных испытаний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поступлении</a:t>
            </a:r>
            <a:r>
              <a:rPr sz="24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ВУЗ</a:t>
            </a:r>
            <a:endParaRPr sz="2400">
              <a:latin typeface="Cambria"/>
              <a:cs typeface="Cambria"/>
            </a:endParaRPr>
          </a:p>
          <a:p>
            <a:pPr marL="349885" indent="-229235">
              <a:lnSpc>
                <a:spcPct val="100000"/>
              </a:lnSpc>
              <a:spcBef>
                <a:spcPts val="1325"/>
              </a:spcBef>
              <a:buFont typeface="Cambria"/>
              <a:buChar char="•"/>
              <a:tabLst>
                <a:tab pos="350520" algn="l"/>
              </a:tabLst>
            </a:pPr>
            <a:r>
              <a:rPr sz="2400" b="1" spc="-10" dirty="0">
                <a:latin typeface="Cambria"/>
                <a:cs typeface="Cambria"/>
              </a:rPr>
              <a:t>Профиль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17928"/>
            <a:ext cx="8461375" cy="494030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В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день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проведения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экзамена</a:t>
            </a:r>
            <a:r>
              <a:rPr sz="24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запрещается:</a:t>
            </a:r>
            <a:endParaRPr sz="2400">
              <a:latin typeface="Cambria"/>
              <a:cs typeface="Cambria"/>
            </a:endParaRPr>
          </a:p>
          <a:p>
            <a:pPr marL="241300" marR="319405" indent="-228600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иметь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 себе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уведомление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регистрации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экзамены,</a:t>
            </a:r>
            <a:endParaRPr sz="2400">
              <a:latin typeface="Cambria"/>
              <a:cs typeface="Cambria"/>
            </a:endParaRPr>
          </a:p>
          <a:p>
            <a:pPr marL="241300" marR="95885" indent="-228600">
              <a:lnSpc>
                <a:spcPts val="2590"/>
              </a:lnSpc>
              <a:spcBef>
                <a:spcPts val="100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средства связи,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электронно-вычислительную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технику,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фото-,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5" dirty="0">
                <a:solidFill>
                  <a:srgbClr val="001F5F"/>
                </a:solidFill>
                <a:latin typeface="Cambria"/>
                <a:cs typeface="Cambria"/>
              </a:rPr>
              <a:t>аудио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видеоаппаратуру,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справочные</a:t>
            </a:r>
            <a:endParaRPr sz="2400">
              <a:latin typeface="Cambria"/>
              <a:cs typeface="Cambria"/>
            </a:endParaRPr>
          </a:p>
          <a:p>
            <a:pPr marL="241300" marR="808355">
              <a:lnSpc>
                <a:spcPts val="259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материалы,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письменные заметки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иные средства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хранения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передачи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информации;</a:t>
            </a:r>
            <a:endParaRPr sz="2400">
              <a:latin typeface="Cambria"/>
              <a:cs typeface="Cambria"/>
            </a:endParaRPr>
          </a:p>
          <a:p>
            <a:pPr marL="241300" marR="673735" indent="-228600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выносить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аудиторий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бумажном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электронном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носителях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случая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перехода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подготовки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аудиторию</a:t>
            </a:r>
            <a:endParaRPr sz="2400">
              <a:latin typeface="Cambria"/>
              <a:cs typeface="Cambria"/>
            </a:endParaRPr>
          </a:p>
          <a:p>
            <a:pPr marL="241300" marR="5080">
              <a:lnSpc>
                <a:spcPts val="259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 при проведении экзамена по иностранным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раздел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«Говорение»),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фотографировать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переписывать задания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ЭМ;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240" y="609980"/>
            <a:ext cx="7723505" cy="2369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195"/>
              </a:lnSpc>
              <a:spcBef>
                <a:spcPts val="95"/>
              </a:spcBef>
            </a:pP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Лица, допустившие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нарушение</a:t>
            </a:r>
            <a:endParaRPr sz="2800">
              <a:latin typeface="Cambria"/>
              <a:cs typeface="Cambria"/>
            </a:endParaRPr>
          </a:p>
          <a:p>
            <a:pPr algn="ctr">
              <a:lnSpc>
                <a:spcPts val="3195"/>
              </a:lnSpc>
            </a:pP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устанавливаемого</a:t>
            </a:r>
            <a:r>
              <a:rPr sz="2800" b="1" spc="4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порядка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проведения</a:t>
            </a:r>
            <a:r>
              <a:rPr sz="2800" b="1" spc="4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20" dirty="0">
                <a:solidFill>
                  <a:srgbClr val="212168"/>
                </a:solidFill>
                <a:latin typeface="Cambria"/>
                <a:cs typeface="Cambria"/>
              </a:rPr>
              <a:t>ГИА,</a:t>
            </a:r>
            <a:endParaRPr sz="280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660"/>
              </a:spcBef>
            </a:pPr>
            <a:r>
              <a:rPr sz="2800" b="1" spc="-40" dirty="0">
                <a:solidFill>
                  <a:srgbClr val="C00000"/>
                </a:solidFill>
                <a:latin typeface="Cambria"/>
                <a:cs typeface="Cambria"/>
              </a:rPr>
              <a:t>удаляются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экзамена!</a:t>
            </a:r>
            <a:endParaRPr sz="2800">
              <a:latin typeface="Cambria"/>
              <a:cs typeface="Cambria"/>
            </a:endParaRPr>
          </a:p>
          <a:p>
            <a:pPr marL="2068830" marR="2058035" algn="ctr">
              <a:lnSpc>
                <a:spcPct val="119700"/>
              </a:lnSpc>
              <a:spcBef>
                <a:spcPts val="10"/>
              </a:spcBef>
            </a:pP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Пересдача 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возможна </a:t>
            </a:r>
            <a:r>
              <a:rPr sz="2800" b="1" spc="-6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5" dirty="0">
                <a:solidFill>
                  <a:srgbClr val="C00000"/>
                </a:solidFill>
                <a:latin typeface="Cambria"/>
                <a:cs typeface="Cambria"/>
              </a:rPr>
              <a:t>ТОЛЬКО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через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Cambria"/>
                <a:cs typeface="Cambria"/>
              </a:rPr>
              <a:t>год!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63"/>
            <a:ext cx="2260600" cy="107156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986133" y="3033087"/>
            <a:ext cx="6541134" cy="3825240"/>
            <a:chOff x="1986133" y="3033087"/>
            <a:chExt cx="6541134" cy="38252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6133" y="3033087"/>
              <a:ext cx="6541038" cy="38249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600" y="3180714"/>
              <a:ext cx="6029325" cy="339153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36979"/>
            <a:ext cx="7904480" cy="16490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12168"/>
                </a:solidFill>
              </a:rPr>
              <a:t>Если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обучающийся</a:t>
            </a:r>
            <a:r>
              <a:rPr sz="2400" spc="25" dirty="0">
                <a:solidFill>
                  <a:srgbClr val="212168"/>
                </a:solidFill>
              </a:rPr>
              <a:t> </a:t>
            </a:r>
            <a:r>
              <a:rPr sz="2400" spc="-5" dirty="0"/>
              <a:t>по</a:t>
            </a:r>
            <a:r>
              <a:rPr sz="2400" spc="-20" dirty="0"/>
              <a:t> </a:t>
            </a:r>
            <a:r>
              <a:rPr sz="2400" spc="-10" dirty="0"/>
              <a:t>состоянию</a:t>
            </a:r>
            <a:r>
              <a:rPr sz="2400" spc="-15" dirty="0"/>
              <a:t> </a:t>
            </a:r>
            <a:r>
              <a:rPr sz="2400" spc="-5" dirty="0"/>
              <a:t>здоровья</a:t>
            </a:r>
            <a:r>
              <a:rPr sz="2400" spc="5" dirty="0"/>
              <a:t> </a:t>
            </a:r>
            <a:r>
              <a:rPr sz="2400" spc="-5" dirty="0">
                <a:solidFill>
                  <a:srgbClr val="212168"/>
                </a:solidFill>
              </a:rPr>
              <a:t>не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может 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завершить</a:t>
            </a:r>
            <a:r>
              <a:rPr sz="2400" spc="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выполнение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экзаменационной работы, </a:t>
            </a:r>
            <a:r>
              <a:rPr sz="2400" spc="-25" dirty="0">
                <a:solidFill>
                  <a:srgbClr val="212168"/>
                </a:solidFill>
              </a:rPr>
              <a:t>то </a:t>
            </a:r>
            <a:r>
              <a:rPr sz="2400" spc="-509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он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досрочно </a:t>
            </a:r>
            <a:r>
              <a:rPr sz="2400" spc="-5" dirty="0">
                <a:solidFill>
                  <a:srgbClr val="212168"/>
                </a:solidFill>
              </a:rPr>
              <a:t>покидает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35" dirty="0">
                <a:solidFill>
                  <a:srgbClr val="212168"/>
                </a:solidFill>
              </a:rPr>
              <a:t>аудиторию.</a:t>
            </a:r>
            <a:endParaRPr sz="2400"/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solidFill>
                  <a:srgbClr val="212168"/>
                </a:solidFill>
              </a:rPr>
              <a:t>Экзамен </a:t>
            </a:r>
            <a:r>
              <a:rPr sz="2400" spc="-20" dirty="0">
                <a:solidFill>
                  <a:srgbClr val="212168"/>
                </a:solidFill>
              </a:rPr>
              <a:t>может</a:t>
            </a:r>
            <a:r>
              <a:rPr sz="2400" spc="-5" dirty="0">
                <a:solidFill>
                  <a:srgbClr val="212168"/>
                </a:solidFill>
              </a:rPr>
              <a:t> быть пересдан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/>
              <a:t>в</a:t>
            </a:r>
            <a:r>
              <a:rPr sz="2400" spc="-5" dirty="0"/>
              <a:t> резервные</a:t>
            </a:r>
            <a:r>
              <a:rPr sz="2400" spc="10" dirty="0"/>
              <a:t> </a:t>
            </a:r>
            <a:r>
              <a:rPr sz="2400" dirty="0"/>
              <a:t>дни</a:t>
            </a:r>
            <a:r>
              <a:rPr sz="3600" dirty="0">
                <a:solidFill>
                  <a:srgbClr val="212168"/>
                </a:solidFill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215745" y="3005679"/>
            <a:ext cx="4465955" cy="3674745"/>
            <a:chOff x="4215745" y="3005679"/>
            <a:chExt cx="4465955" cy="36747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5745" y="3005679"/>
              <a:ext cx="4465351" cy="36744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4100" y="3152774"/>
              <a:ext cx="3952875" cy="31623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55675"/>
            <a:ext cx="8777605" cy="571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время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имеют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право</a:t>
            </a:r>
            <a:endParaRPr sz="2400">
              <a:latin typeface="Cambria"/>
              <a:cs typeface="Cambria"/>
            </a:endParaRPr>
          </a:p>
          <a:p>
            <a:pPr marL="241300" marR="143510">
              <a:lnSpc>
                <a:spcPts val="2590"/>
              </a:lnSpc>
              <a:spcBef>
                <a:spcPts val="185"/>
              </a:spcBef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выходить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перемещаться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только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сопровождении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одного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вне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аудитории.</a:t>
            </a:r>
            <a:endParaRPr sz="2400">
              <a:latin typeface="Cambria"/>
              <a:cs typeface="Cambria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выходе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оставляют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документ,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удостоверяющий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личность, ЭМ,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письменные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принадлежности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и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листы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штампом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образовательной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организации,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базе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которой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организован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ППЭ,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рабочем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столе,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проверяет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комплектность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оставленных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листов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черновиков.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Каждый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5"/>
              </a:lnSpc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организаторами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учёта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времени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отсутствия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участников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 marR="987425" indent="-228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Если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один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выходит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несколько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каждый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его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новой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строке.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75652" y="142875"/>
            <a:ext cx="1691878" cy="628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12168"/>
                </a:solidFill>
              </a:rPr>
              <a:t>В </a:t>
            </a:r>
            <a:r>
              <a:rPr sz="2400" spc="-15" dirty="0">
                <a:solidFill>
                  <a:srgbClr val="212168"/>
                </a:solidFill>
              </a:rPr>
              <a:t>продолжительность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экзаменов</a:t>
            </a:r>
            <a:r>
              <a:rPr sz="2400" spc="20" dirty="0">
                <a:solidFill>
                  <a:srgbClr val="212168"/>
                </a:solidFill>
              </a:rPr>
              <a:t> </a:t>
            </a:r>
            <a:r>
              <a:rPr sz="2400" spc="-5" dirty="0"/>
              <a:t>не</a:t>
            </a:r>
            <a:r>
              <a:rPr sz="2400" spc="5" dirty="0"/>
              <a:t> </a:t>
            </a:r>
            <a:r>
              <a:rPr sz="2400" spc="-10" dirty="0"/>
              <a:t>включается</a:t>
            </a:r>
            <a:r>
              <a:rPr sz="2400" spc="40" dirty="0"/>
              <a:t> </a:t>
            </a:r>
            <a:r>
              <a:rPr sz="2400" spc="-5" dirty="0">
                <a:solidFill>
                  <a:srgbClr val="212168"/>
                </a:solidFill>
              </a:rPr>
              <a:t>время,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выделенное</a:t>
            </a:r>
            <a:r>
              <a:rPr sz="2400" spc="-5" dirty="0">
                <a:solidFill>
                  <a:srgbClr val="212168"/>
                </a:solidFill>
              </a:rPr>
              <a:t> на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подготовительные</a:t>
            </a:r>
            <a:r>
              <a:rPr sz="2400" spc="-5" dirty="0">
                <a:solidFill>
                  <a:srgbClr val="212168"/>
                </a:solidFill>
              </a:rPr>
              <a:t> мероприятия</a:t>
            </a:r>
            <a:endParaRPr sz="2400"/>
          </a:p>
          <a:p>
            <a:pPr marL="12700" marR="107314">
              <a:lnSpc>
                <a:spcPts val="2590"/>
              </a:lnSpc>
              <a:spcBef>
                <a:spcPts val="5"/>
              </a:spcBef>
            </a:pPr>
            <a:r>
              <a:rPr sz="2400" spc="-10" dirty="0">
                <a:solidFill>
                  <a:srgbClr val="212168"/>
                </a:solidFill>
              </a:rPr>
              <a:t>(инструктаж,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заполнение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регистрационных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бланков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и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spc="-45" dirty="0">
                <a:solidFill>
                  <a:srgbClr val="212168"/>
                </a:solidFill>
              </a:rPr>
              <a:t>т.д.)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873111" y="2499727"/>
            <a:ext cx="5666740" cy="3933190"/>
            <a:chOff x="2873111" y="2499727"/>
            <a:chExt cx="5666740" cy="393319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3111" y="2499727"/>
              <a:ext cx="5666247" cy="39327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0440" y="2647949"/>
              <a:ext cx="5155183" cy="34385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0332" rIns="0" bIns="0" rtlCol="0">
            <a:spAutoFit/>
          </a:bodyPr>
          <a:lstStyle/>
          <a:p>
            <a:pPr marL="3212465" marR="5080" indent="-2362835">
              <a:lnSpc>
                <a:spcPts val="3460"/>
              </a:lnSpc>
              <a:spcBef>
                <a:spcPts val="535"/>
              </a:spcBef>
            </a:pPr>
            <a:r>
              <a:rPr spc="-5" dirty="0"/>
              <a:t>Печать </a:t>
            </a:r>
            <a:r>
              <a:rPr dirty="0"/>
              <a:t>КИМ </a:t>
            </a:r>
            <a:r>
              <a:rPr spc="-50" dirty="0"/>
              <a:t>будет </a:t>
            </a:r>
            <a:r>
              <a:rPr spc="-15" dirty="0"/>
              <a:t>производиться </a:t>
            </a:r>
            <a:r>
              <a:rPr dirty="0"/>
              <a:t>в </a:t>
            </a:r>
            <a:r>
              <a:rPr spc="-690" dirty="0"/>
              <a:t> </a:t>
            </a:r>
            <a:r>
              <a:rPr spc="-45" dirty="0"/>
              <a:t>аудитории!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12809" y="2252472"/>
            <a:ext cx="8831580" cy="4264660"/>
            <a:chOff x="312809" y="2252472"/>
            <a:chExt cx="8831580" cy="42646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2355" y="2252472"/>
              <a:ext cx="4771644" cy="31318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68062" y="2447925"/>
              <a:ext cx="4299077" cy="25431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2809" y="2748115"/>
              <a:ext cx="4020297" cy="376891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0375" y="2895600"/>
              <a:ext cx="3507994" cy="32575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113" y="212852"/>
            <a:ext cx="5071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Прием</a:t>
            </a:r>
            <a:r>
              <a:rPr sz="2400" spc="-10" dirty="0"/>
              <a:t> </a:t>
            </a:r>
            <a:r>
              <a:rPr sz="2400" dirty="0"/>
              <a:t>и</a:t>
            </a:r>
            <a:r>
              <a:rPr sz="2400" spc="-20" dirty="0"/>
              <a:t> </a:t>
            </a:r>
            <a:r>
              <a:rPr sz="2400" spc="-5" dirty="0"/>
              <a:t>рассмотрение</a:t>
            </a:r>
            <a:r>
              <a:rPr sz="2400" spc="-15" dirty="0"/>
              <a:t> </a:t>
            </a:r>
            <a:r>
              <a:rPr sz="2400" spc="-5" dirty="0"/>
              <a:t>апелляций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645860"/>
              </p:ext>
            </p:extLst>
          </p:nvPr>
        </p:nvGraphicFramePr>
        <p:xfrm>
          <a:off x="263525" y="1260475"/>
          <a:ext cx="8665210" cy="4514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669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112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нарушении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  <a:p>
                      <a:pPr marL="91440" marR="29273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установленного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Порядка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экзамена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20040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 день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экзамена по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3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предмету,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покидая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ППЭ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2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(руководителю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ППЭ</a:t>
                      </a:r>
                      <a:r>
                        <a:rPr sz="2400" b="1" spc="-5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35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несогласии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выставленными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баллами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28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течение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двух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рабочих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дней </a:t>
                      </a:r>
                      <a:r>
                        <a:rPr sz="2400" b="1" spc="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после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официального объявления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4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результатов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ГИА</a:t>
                      </a:r>
                      <a:r>
                        <a:rPr sz="2400" b="1" spc="-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  <a:p>
                      <a:pPr marL="92075" marR="78041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5" dirty="0" err="1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lang="ru-RU" sz="2400" b="1" spc="-15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на</a:t>
                      </a:r>
                      <a:r>
                        <a:rPr lang="ru-RU" sz="2400" b="1" spc="-15" baseline="0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сайте </a:t>
                      </a:r>
                      <a:r>
                        <a:rPr lang="en-US" sz="2400" b="1" spc="-15" baseline="0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ege.spb.ru</a:t>
                      </a:r>
                      <a:r>
                        <a:rPr lang="ru-RU" sz="2400" b="1" spc="-15" baseline="0" dirty="0" smtClean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442" y="304800"/>
            <a:ext cx="8567115" cy="1046440"/>
          </a:xfrm>
        </p:spPr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ru-RU" altLang="ru-RU" sz="3600" kern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Результаты  рассмотрения апелляции</a:t>
            </a:r>
            <a:r>
              <a:rPr lang="ru-RU" altLang="ru-RU" sz="4000" kern="1200" dirty="0">
                <a:solidFill>
                  <a:srgbClr val="6633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/>
            </a:r>
            <a:br>
              <a:rPr lang="ru-RU" altLang="ru-RU" sz="4000" kern="1200" dirty="0">
                <a:solidFill>
                  <a:srgbClr val="6633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108" y="1066800"/>
            <a:ext cx="8439150" cy="5185009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рассмотрения апелляции количество выставленных баллов может быть изменено как в сторону </a:t>
            </a:r>
            <a:r>
              <a:rPr lang="ru-RU" altLang="ru-RU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увеличения, так и в сторону уменьшения.</a:t>
            </a:r>
          </a:p>
          <a:p>
            <a:pPr marL="342900" eaLnBrk="1" hangingPunct="1">
              <a:lnSpc>
                <a:spcPct val="80000"/>
              </a:lnSpc>
              <a:spcBef>
                <a:spcPts val="700"/>
              </a:spcBef>
              <a:buSzPct val="100000"/>
              <a:defRPr/>
            </a:pPr>
            <a:endParaRPr lang="ru-RU" altLang="ru-RU" sz="32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работа </a:t>
            </a:r>
            <a:r>
              <a:rPr lang="ru-RU" altLang="ru-RU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перепроверяется полностью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отдельная ее часть. </a:t>
            </a:r>
          </a:p>
          <a:p>
            <a:pPr marL="341313" eaLnBrk="1" hangingPunct="1">
              <a:lnSpc>
                <a:spcPct val="80000"/>
              </a:lnSpc>
              <a:spcBef>
                <a:spcPts val="700"/>
              </a:spcBef>
              <a:buSzPct val="100000"/>
              <a:defRPr/>
            </a:pPr>
            <a:endParaRPr lang="ru-RU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Черновики, использованные на экзамене, в качестве материалов апелляции </a:t>
            </a:r>
            <a:r>
              <a:rPr lang="ru-RU" altLang="ru-RU" sz="32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рассматриваются.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65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228600"/>
            <a:ext cx="8534400" cy="470898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ru-RU" altLang="ru-RU" sz="3600" kern="1200" dirty="0">
                <a:latin typeface="Times New Roman" pitchFamily="18" charset="0"/>
                <a:ea typeface="+mn-ea"/>
                <a:cs typeface="Times New Roman" pitchFamily="18" charset="0"/>
              </a:rPr>
              <a:t>Нормативно- правовая база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838200"/>
            <a:ext cx="8414258" cy="5644622"/>
          </a:xfrm>
        </p:spPr>
        <p:txBody>
          <a:bodyPr/>
          <a:lstStyle/>
          <a:p>
            <a:pPr lvl="0" algn="just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1.Закон </a:t>
            </a:r>
            <a: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29.12.2012 г. №273-ФЗ (ст. 53,19,30)</a:t>
            </a:r>
          </a:p>
          <a:p>
            <a:pPr lvl="0" algn="just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«Об образовании в РФ</a:t>
            </a:r>
            <a:r>
              <a:rPr lang="ru-RU" altLang="ru-RU" sz="2400" b="1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just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просвещения Российской Федерации, Федеральной службы по надзору в сфере образования и науки от 04.04.2023 № 233/552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проведения государственной итоговой аттестации по образовательным программам среднего общего образования"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 15.05.2023 № 73314</a:t>
            </a: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kern="1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Федерации, Федеральной службы по надзору в сфере образования и науки от 11.11.2024 № 787/2089 «Об утверждении единого расписания и продолжительности проведения единого государственного экзамена по каждому учебному предмету, требований к использованию средств обучения и воспитания при его проведении в 2025 году». Зарегистрирован 10.12.2024 № 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80515</a:t>
            </a:r>
            <a:endParaRPr lang="ru-RU" altLang="ru-RU" sz="2400" b="1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408" y="1470405"/>
            <a:ext cx="8131809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212168"/>
                </a:solidFill>
                <a:latin typeface="Cambria"/>
                <a:cs typeface="Cambria"/>
              </a:rPr>
              <a:t>Получить</a:t>
            </a:r>
            <a:r>
              <a:rPr sz="2800" b="1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212168"/>
                </a:solidFill>
                <a:latin typeface="Cambria"/>
                <a:cs typeface="Cambria"/>
              </a:rPr>
              <a:t>информацию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212168"/>
                </a:solidFill>
                <a:latin typeface="Cambria"/>
                <a:cs typeface="Cambria"/>
              </a:rPr>
              <a:t>о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35" dirty="0">
                <a:solidFill>
                  <a:srgbClr val="212168"/>
                </a:solidFill>
                <a:latin typeface="Cambria"/>
                <a:cs typeface="Cambria"/>
              </a:rPr>
              <a:t>результатах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государственной </a:t>
            </a:r>
            <a:r>
              <a:rPr sz="2800" b="1" spc="-509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итоговой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 аттестации</a:t>
            </a:r>
            <a:endParaRPr sz="2800" dirty="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2800" b="1" dirty="0">
                <a:solidFill>
                  <a:srgbClr val="212168"/>
                </a:solidFill>
                <a:latin typeface="Cambria"/>
                <a:cs typeface="Cambria"/>
              </a:rPr>
              <a:t>вы</a:t>
            </a:r>
            <a:r>
              <a:rPr sz="2800" b="1" spc="-3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212168"/>
                </a:solidFill>
                <a:latin typeface="Cambria"/>
                <a:cs typeface="Cambria"/>
              </a:rPr>
              <a:t>можете: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Cambria"/>
              <a:cs typeface="Cambria"/>
            </a:endParaRPr>
          </a:p>
          <a:p>
            <a:pPr marL="1960245" marR="95885" indent="-1861185">
              <a:lnSpc>
                <a:spcPct val="100000"/>
              </a:lnSpc>
            </a:pPr>
            <a:r>
              <a:rPr sz="2800" b="1" dirty="0" smtClean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212168"/>
                </a:solidFill>
                <a:latin typeface="Cambria"/>
                <a:cs typeface="Cambria"/>
              </a:rPr>
              <a:t>на официальном информационном портале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единого </a:t>
            </a:r>
            <a:r>
              <a:rPr sz="2800" b="1" spc="-5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государственного</a:t>
            </a:r>
            <a:r>
              <a:rPr sz="2800" b="1" spc="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212168"/>
                </a:solidFill>
                <a:latin typeface="Cambria"/>
                <a:cs typeface="Cambria"/>
              </a:rPr>
              <a:t>экзамена</a:t>
            </a:r>
            <a:r>
              <a:rPr sz="2800" b="1" spc="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212168"/>
                </a:solidFill>
                <a:latin typeface="Cambria"/>
                <a:cs typeface="Cambria"/>
              </a:rPr>
              <a:t>:</a:t>
            </a:r>
            <a:endParaRPr sz="2800" dirty="0">
              <a:latin typeface="Cambria"/>
              <a:cs typeface="Cambria"/>
            </a:endParaRPr>
          </a:p>
          <a:p>
            <a:pPr marL="2323465">
              <a:lnSpc>
                <a:spcPct val="100000"/>
              </a:lnSpc>
            </a:pPr>
            <a:r>
              <a:rPr lang="en-US" sz="2800" b="1" u="sng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</a:rPr>
              <a:t>ege.spb.ru</a:t>
            </a:r>
            <a:endParaRPr lang="ru-RU" sz="2800" b="1" u="sng" spc="-5" dirty="0" smtClean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mbria"/>
              <a:cs typeface="Cambria"/>
            </a:endParaRPr>
          </a:p>
          <a:p>
            <a:pPr marL="2323465">
              <a:lnSpc>
                <a:spcPct val="100000"/>
              </a:lnSpc>
            </a:pPr>
            <a:r>
              <a:rPr lang="ru-RU" sz="2800" b="1" spc="-5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</a:rPr>
              <a:t>В личном кабинете (вход по паспортным данным и </a:t>
            </a:r>
            <a:r>
              <a:rPr lang="ru-RU" sz="2800" b="1" spc="-5" dirty="0" err="1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</a:rPr>
              <a:t>фио</a:t>
            </a:r>
            <a:r>
              <a:rPr lang="ru-RU" sz="2800" b="1" spc="-5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</a:rPr>
              <a:t>)</a:t>
            </a:r>
            <a:endParaRPr sz="2800" dirty="0">
              <a:solidFill>
                <a:schemeClr val="tx2">
                  <a:lumMod val="75000"/>
                </a:schemeClr>
              </a:solidFill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0" y="1332687"/>
            <a:ext cx="8785149" cy="1249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fipi.ru</a:t>
            </a:r>
            <a:r>
              <a:rPr sz="2400" b="1" spc="-3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Федеральный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55" dirty="0">
                <a:solidFill>
                  <a:srgbClr val="404040"/>
                </a:solidFill>
                <a:latin typeface="Cambria"/>
                <a:cs typeface="Cambria"/>
              </a:rPr>
              <a:t>институт</a:t>
            </a:r>
            <a:r>
              <a:rPr sz="2400" b="1" spc="1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педагогических</a:t>
            </a:r>
            <a:endParaRPr sz="2400" dirty="0">
              <a:latin typeface="Cambria"/>
              <a:cs typeface="Cambria"/>
            </a:endParaRPr>
          </a:p>
          <a:p>
            <a:pPr marL="198120">
              <a:lnSpc>
                <a:spcPct val="100000"/>
              </a:lnSpc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измерений</a:t>
            </a:r>
            <a:endParaRPr sz="2400" dirty="0">
              <a:latin typeface="Cambria"/>
              <a:cs typeface="Cambria"/>
            </a:endParaRPr>
          </a:p>
          <a:p>
            <a:pPr marL="12700" marR="654050">
              <a:lnSpc>
                <a:spcPct val="100000"/>
              </a:lnSpc>
              <a:spcBef>
                <a:spcPts val="994"/>
              </a:spcBef>
              <a:tabLst>
                <a:tab pos="1595755" algn="l"/>
              </a:tabLst>
            </a:pPr>
            <a:r>
              <a:rPr sz="2400" b="1" spc="-2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ege.edu.ru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	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</a:t>
            </a:r>
            <a:r>
              <a:rPr sz="2400" b="1" spc="15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информационный </a:t>
            </a:r>
            <a:r>
              <a:rPr sz="2400" b="1" spc="-509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ЕГЭ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46391" y="2191003"/>
            <a:ext cx="1061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по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та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251" y="2948126"/>
            <a:ext cx="8517255" cy="3639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885">
              <a:lnSpc>
                <a:spcPct val="100000"/>
              </a:lnSpc>
              <a:spcBef>
                <a:spcPts val="100"/>
              </a:spcBef>
              <a:tabLst>
                <a:tab pos="1027430" algn="l"/>
                <a:tab pos="5807710" algn="l"/>
                <a:tab pos="8242934" algn="l"/>
              </a:tabLst>
            </a:pPr>
            <a:r>
              <a:rPr sz="2400" b="1" spc="-3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spc="-4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br</a:t>
            </a:r>
            <a:r>
              <a:rPr sz="2400" b="1" spc="-3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n</a:t>
            </a:r>
            <a:r>
              <a:rPr sz="2400" b="1" spc="-4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a</a:t>
            </a:r>
            <a:r>
              <a:rPr sz="2400" b="1" spc="-4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d</a:t>
            </a:r>
            <a:r>
              <a:rPr sz="2400" b="1" spc="-3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zo</a:t>
            </a:r>
            <a:r>
              <a:rPr sz="2400" b="1" spc="-28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spc="-4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spc="-4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g</a:t>
            </a:r>
            <a:r>
              <a:rPr sz="2400" b="1" spc="-8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spc="-254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v</a:t>
            </a:r>
            <a:r>
              <a:rPr sz="2400" b="1" spc="-45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spc="-30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dirty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u</a:t>
            </a:r>
            <a:r>
              <a:rPr sz="2400" b="1" spc="-20" dirty="0">
                <a:solidFill>
                  <a:schemeClr val="tx2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Ф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ь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служба	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п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зо</a:t>
            </a:r>
            <a:r>
              <a:rPr sz="2400" b="1" spc="-45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	в  сфере	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бр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азо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в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ани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</a:t>
            </a:r>
            <a:r>
              <a:rPr sz="2400" b="1" spc="-16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уки</a:t>
            </a:r>
            <a:endParaRPr sz="2400" dirty="0">
              <a:latin typeface="Cambria"/>
              <a:cs typeface="Cambria"/>
            </a:endParaRPr>
          </a:p>
          <a:p>
            <a:pPr marL="12700" marR="1336675">
              <a:lnSpc>
                <a:spcPct val="100000"/>
              </a:lnSpc>
              <a:spcBef>
                <a:spcPts val="695"/>
              </a:spcBef>
            </a:pPr>
            <a:r>
              <a:rPr sz="2400" b="1" spc="-45" dirty="0" smtClean="0">
                <a:solidFill>
                  <a:schemeClr val="tx2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mon.gov.ru</a:t>
            </a:r>
            <a:r>
              <a:rPr sz="2400" b="1" spc="-45" dirty="0" smtClean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Министерство 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образования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науки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 err="1">
                <a:solidFill>
                  <a:srgbClr val="404040"/>
                </a:solidFill>
                <a:latin typeface="Cambria"/>
                <a:cs typeface="Cambria"/>
              </a:rPr>
              <a:t>Российской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 err="1" smtClean="0">
                <a:solidFill>
                  <a:srgbClr val="404040"/>
                </a:solidFill>
                <a:latin typeface="Cambria"/>
                <a:cs typeface="Cambria"/>
              </a:rPr>
              <a:t>Федерации</a:t>
            </a:r>
            <a:endParaRPr lang="ru-RU" sz="2400" b="1" spc="-5" dirty="0" smtClean="0">
              <a:solidFill>
                <a:srgbClr val="404040"/>
              </a:solidFill>
              <a:latin typeface="Cambria"/>
              <a:cs typeface="Cambria"/>
            </a:endParaRPr>
          </a:p>
          <a:p>
            <a:pPr lvl="0"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2800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4ege.ru</a:t>
            </a:r>
          </a:p>
          <a:p>
            <a:pPr lvl="0"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nevarono.spb.ru</a:t>
            </a:r>
            <a:r>
              <a:rPr lang="ru-RU" altLang="ru-RU" sz="2400" b="1" kern="0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-сайт ОО Невского района</a:t>
            </a:r>
            <a:endParaRPr lang="en-US" altLang="ru-RU" sz="2400" b="1" kern="0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lvl="0"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2400" b="1" kern="0" dirty="0" smtClean="0">
                <a:solidFill>
                  <a:srgbClr val="00206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 </a:t>
            </a:r>
            <a:r>
              <a:rPr lang="en-US" alt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school268.spb.ru</a:t>
            </a:r>
            <a:r>
              <a:rPr lang="ru-RU" altLang="ru-RU" sz="2400" b="1" kern="0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-сайт ГБОУ Школа № 268</a:t>
            </a:r>
            <a:endParaRPr lang="ru-RU" altLang="ru-RU" sz="2400" b="1" kern="0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2700" marR="1336675">
              <a:lnSpc>
                <a:spcPct val="100000"/>
              </a:lnSpc>
              <a:spcBef>
                <a:spcPts val="695"/>
              </a:spcBef>
            </a:pPr>
            <a:endParaRPr sz="24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38400" y="479552"/>
            <a:ext cx="606971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altLang="ru-RU" sz="3600" dirty="0">
                <a:solidFill>
                  <a:schemeClr val="tx2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Информационные</a:t>
            </a:r>
            <a:r>
              <a:rPr lang="ru-RU" altLang="ru-RU" sz="3600" dirty="0">
                <a:solidFill>
                  <a:schemeClr val="tx2"/>
                </a:solidFill>
                <a:latin typeface="Calibri"/>
                <a:ea typeface="Microsoft YaHei"/>
                <a:cs typeface="+mj-cs"/>
              </a:rPr>
              <a:t> </a:t>
            </a:r>
            <a:r>
              <a:rPr lang="ru-RU" altLang="ru-RU" sz="3600" dirty="0">
                <a:solidFill>
                  <a:schemeClr val="tx2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ресурсы</a:t>
            </a:r>
            <a:endParaRPr sz="3600" dirty="0">
              <a:solidFill>
                <a:schemeClr val="tx2"/>
              </a:solidFill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43472"/>
            <a:ext cx="1999363" cy="1090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442" y="152400"/>
            <a:ext cx="8567115" cy="553998"/>
          </a:xfrm>
        </p:spPr>
        <p:txBody>
          <a:bodyPr/>
          <a:lstStyle/>
          <a:p>
            <a:r>
              <a:rPr lang="ru-RU" altLang="ru-RU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Информационные ресурсы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108" y="990600"/>
            <a:ext cx="8439150" cy="5139869"/>
          </a:xfrm>
        </p:spPr>
        <p:txBody>
          <a:bodyPr/>
          <a:lstStyle/>
          <a:p>
            <a:pPr marL="269875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hlinkClick r:id="rId2"/>
              </a:rPr>
              <a:t>http://nevarono.spb.ru/ege.html</a:t>
            </a: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- </a:t>
            </a:r>
            <a:r>
              <a:rPr lang="ru-RU" alt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страница ГИА на сайте ИМЦ Невского района.</a:t>
            </a:r>
          </a:p>
          <a:p>
            <a:pPr marL="269875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b="1" u="sng" dirty="0">
                <a:solidFill>
                  <a:srgbClr val="0000FF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hlinkClick r:id="rId3"/>
              </a:rPr>
              <a:t>http://gmpmpk.ru/gia</a:t>
            </a:r>
            <a:r>
              <a:rPr lang="ru-RU" alt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 -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Порядок обращения в Центральную психолого-медико-педагогическую комиссию для получения рекомендаций по проведению государственной итоговой аттестации.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Microsoft YaHei"/>
                <a:cs typeface="+mn-cs"/>
              </a:rPr>
              <a:t>http://www.nevapmsc.ru/ -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+mn-cs"/>
              </a:rPr>
              <a:t>о деятельности Центра психолого-педагогической, медицинской и социальной помощи Невского района</a:t>
            </a:r>
            <a:endParaRPr lang="ru-RU" altLang="ru-RU" sz="2800" dirty="0">
              <a:solidFill>
                <a:srgbClr val="000000"/>
              </a:solidFill>
              <a:latin typeface="Calibri"/>
              <a:ea typeface="Microsoft YaHei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4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442" y="304800"/>
            <a:ext cx="8567115" cy="49244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Контакты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108" y="1752600"/>
            <a:ext cx="8439150" cy="3672800"/>
          </a:xfrm>
        </p:spPr>
        <p:txBody>
          <a:bodyPr/>
          <a:lstStyle/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b="1" u="sng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ГБОУ Школа № 268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Заместитель директора по УВР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b="1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Троицкая Алла Валентиновна   </a:t>
            </a: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каб.204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(</a:t>
            </a:r>
            <a:r>
              <a:rPr lang="ru-RU" alt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телефон 8(981)130-52-82</a:t>
            </a: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Приемные дни: вторник, четверг 14.00-17.00(по предварительной записи)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8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0"/>
            <a:ext cx="8703157" cy="3557897"/>
          </a:xfr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4.</a:t>
            </a:r>
            <a:r>
              <a:rPr lang="ru-RU" altLang="ru-RU" sz="24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altLang="ru-RU" sz="24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Приказ </a:t>
            </a:r>
            <a:r>
              <a:rPr lang="ru-RU" altLang="ru-RU" sz="2400" kern="120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Рособрнадзора</a:t>
            </a:r>
            <a:r>
              <a:rPr lang="ru-RU" altLang="ru-RU" sz="24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№ 871 от 11.08.2022 г. «Об утверждении 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основного общего образования и 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среднего общего образования» </a:t>
            </a:r>
            <a:r>
              <a:rPr lang="ru-RU" altLang="ru-RU" sz="2400" u="sng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2400" u="sng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457200"/>
            <a:ext cx="8229600" cy="553998"/>
          </a:xfrm>
        </p:spPr>
        <p:txBody>
          <a:bodyPr/>
          <a:lstStyle/>
          <a:p>
            <a:pPr algn="ctr"/>
            <a:r>
              <a:rPr lang="ru-RU" altLang="ru-RU" sz="3600" b="1" kern="12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Нормативно- правовая база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8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3058413"/>
            <a:ext cx="7815580" cy="16046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122045" marR="5080" indent="-1109980">
              <a:lnSpc>
                <a:spcPts val="3030"/>
              </a:lnSpc>
              <a:spcBef>
                <a:spcPts val="470"/>
              </a:spcBef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Единый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государственный</a:t>
            </a:r>
            <a:r>
              <a:rPr sz="2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(ЕГЭ)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– 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это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основная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форма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endParaRPr sz="2800">
              <a:latin typeface="Cambria"/>
              <a:cs typeface="Cambria"/>
            </a:endParaRPr>
          </a:p>
          <a:p>
            <a:pPr marL="224790" algn="ctr">
              <a:lnSpc>
                <a:spcPts val="2805"/>
              </a:lnSpc>
            </a:pP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выпускников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школ</a:t>
            </a:r>
            <a:endParaRPr sz="2800">
              <a:latin typeface="Cambria"/>
              <a:cs typeface="Cambria"/>
            </a:endParaRPr>
          </a:p>
          <a:p>
            <a:pPr marL="227965" algn="ctr">
              <a:lnSpc>
                <a:spcPts val="3190"/>
              </a:lnSpc>
            </a:pP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Российской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Федерации.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425" y="123825"/>
            <a:ext cx="3590925" cy="263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3850" lvl="0" indent="-342900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ИС-11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-итоговое сочинение</a:t>
            </a:r>
          </a:p>
          <a:p>
            <a:pPr marL="323850" lvl="0" indent="-342900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ts val="1000"/>
              </a:spcAft>
              <a:buClr>
                <a:srgbClr val="000000"/>
              </a:buClr>
              <a:buSzPts val="1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ГЭК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 — государственная экзаменационная комиссия</a:t>
            </a:r>
            <a:endParaRPr lang="ru-RU" altLang="ru-RU" kern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23850" lvl="0" indent="-342900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ts val="1000"/>
              </a:spcAft>
              <a:buClr>
                <a:srgbClr val="000000"/>
              </a:buClr>
              <a:buSzPts val="1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ППЭ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 — пункт приема экзамена</a:t>
            </a:r>
            <a:endParaRPr lang="ru-RU" altLang="ru-RU" kern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/>
            </a:endParaRPr>
          </a:p>
          <a:p>
            <a:pPr marL="323850" lvl="0" indent="-342900" algn="just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ts val="1000"/>
              </a:spcAft>
              <a:buClr>
                <a:srgbClr val="000000"/>
              </a:buClr>
              <a:buSzPts val="1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ОВЗ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 — ограниченные возможности здоровья</a:t>
            </a:r>
            <a:endParaRPr lang="ru-RU" altLang="ru-RU" kern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/>
            </a:endParaRPr>
          </a:p>
          <a:p>
            <a:pPr marL="323850" lvl="0" indent="-342900" algn="just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ts val="1000"/>
              </a:spcAft>
              <a:buClr>
                <a:srgbClr val="000000"/>
              </a:buClr>
              <a:buSzPts val="1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РЦОИ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 — региональный центр обработки информации</a:t>
            </a:r>
            <a:endParaRPr lang="ru-RU" altLang="ru-RU" kern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/>
            </a:endParaRPr>
          </a:p>
          <a:p>
            <a:pPr marL="323850" lvl="0" indent="-342900" defTabSz="449263" eaLnBrk="0" fontAlgn="base" hangingPunct="0">
              <a:lnSpc>
                <a:spcPts val="3838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ГВЭ </a:t>
            </a:r>
            <a:r>
              <a:rPr lang="ru-RU" altLang="ru-RU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-государственный выпускной экзамен</a:t>
            </a:r>
          </a:p>
        </p:txBody>
      </p:sp>
    </p:spTree>
    <p:extLst>
      <p:ext uri="{BB962C8B-B14F-4D97-AF65-F5344CB8AC3E}">
        <p14:creationId xmlns:p14="http://schemas.microsoft.com/office/powerpoint/2010/main" val="33318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117729"/>
            <a:ext cx="4855058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10" dirty="0">
                <a:uFill>
                  <a:solidFill>
                    <a:srgbClr val="C00000"/>
                  </a:solidFill>
                </a:uFill>
              </a:rPr>
              <a:t>Особенности</a:t>
            </a:r>
            <a:r>
              <a:rPr sz="2500" u="heavy" spc="-30" dirty="0">
                <a:uFill>
                  <a:solidFill>
                    <a:srgbClr val="C00000"/>
                  </a:solidFill>
                </a:uFill>
              </a:rPr>
              <a:t> </a:t>
            </a:r>
            <a:r>
              <a:rPr sz="2500" u="heavy" spc="-5" dirty="0">
                <a:uFill>
                  <a:solidFill>
                    <a:srgbClr val="C00000"/>
                  </a:solidFill>
                </a:uFill>
              </a:rPr>
              <a:t>ЕГЭ</a:t>
            </a:r>
            <a:endParaRPr sz="2500" dirty="0"/>
          </a:p>
        </p:txBody>
      </p:sp>
      <p:sp>
        <p:nvSpPr>
          <p:cNvPr id="3" name="object 3"/>
          <p:cNvSpPr txBox="1"/>
          <p:nvPr/>
        </p:nvSpPr>
        <p:spPr>
          <a:xfrm>
            <a:off x="354888" y="733425"/>
            <a:ext cx="7848600" cy="53760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единые</a:t>
            </a:r>
            <a:r>
              <a:rPr sz="28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правила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 MT"/>
              <a:buChar char="•"/>
            </a:pPr>
            <a:endParaRPr sz="2800" dirty="0">
              <a:latin typeface="Cambria"/>
              <a:cs typeface="Cambria"/>
            </a:endParaRPr>
          </a:p>
          <a:p>
            <a:pPr marL="927100" indent="-915035">
              <a:lnSpc>
                <a:spcPct val="10000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единое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расписание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Arial MT"/>
              <a:buChar char="•"/>
            </a:pPr>
            <a:endParaRPr sz="2800" dirty="0">
              <a:latin typeface="Cambria"/>
              <a:cs typeface="Cambria"/>
            </a:endParaRPr>
          </a:p>
          <a:p>
            <a:pPr marL="927100" indent="-915035">
              <a:lnSpc>
                <a:spcPts val="259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заданий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стандартизированной</a:t>
            </a:r>
            <a:endParaRPr sz="2800" dirty="0">
              <a:latin typeface="Cambria"/>
              <a:cs typeface="Cambria"/>
            </a:endParaRPr>
          </a:p>
          <a:p>
            <a:pPr marL="241300">
              <a:lnSpc>
                <a:spcPts val="2590"/>
              </a:lnSpc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формы</a:t>
            </a:r>
            <a:r>
              <a:rPr sz="28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(КИМ)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Cambria"/>
              <a:cs typeface="Cambria"/>
            </a:endParaRPr>
          </a:p>
          <a:p>
            <a:pPr marL="241300" marR="724535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800" dirty="0"/>
              <a:t>	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8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специальных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бланков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28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оформления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ответов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задания</a:t>
            </a:r>
            <a:endParaRPr sz="2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Arial MT"/>
              <a:buChar char="•"/>
            </a:pPr>
            <a:endParaRPr sz="2800" dirty="0">
              <a:latin typeface="Cambria"/>
              <a:cs typeface="Cambria"/>
            </a:endParaRPr>
          </a:p>
          <a:p>
            <a:pPr marL="241300" marR="341630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800" dirty="0"/>
              <a:t>	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проведение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письменно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русском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языке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8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иностранным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языкам)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0"/>
            <a:ext cx="10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383235"/>
            <a:ext cx="2678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Участники</a:t>
            </a:r>
            <a:r>
              <a:rPr sz="2800" spc="-30" dirty="0"/>
              <a:t> </a:t>
            </a:r>
            <a:r>
              <a:rPr sz="2800" spc="-5" dirty="0"/>
              <a:t>ЕГЭ-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93242" y="980389"/>
            <a:ext cx="7320280" cy="23831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075055" indent="13335">
              <a:lnSpc>
                <a:spcPts val="3110"/>
              </a:lnSpc>
              <a:spcBef>
                <a:spcPts val="409"/>
              </a:spcBef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обучающиеся,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освоившие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основные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общеобразовательные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программы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ts val="2790"/>
              </a:lnSpc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среднего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(полного)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общего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образования и</a:t>
            </a:r>
            <a:endParaRPr sz="2800">
              <a:latin typeface="Cambria"/>
              <a:cs typeface="Cambria"/>
            </a:endParaRPr>
          </a:p>
          <a:p>
            <a:pPr marL="12700" marR="255270">
              <a:lnSpc>
                <a:spcPct val="90000"/>
              </a:lnSpc>
              <a:spcBef>
                <a:spcPts val="165"/>
              </a:spcBef>
            </a:pPr>
            <a:r>
              <a:rPr sz="2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допущенные</a:t>
            </a:r>
            <a:r>
              <a:rPr sz="2800" b="1" spc="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установленном</a:t>
            </a:r>
            <a:r>
              <a:rPr sz="2800" b="1" spc="5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порядке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к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r>
              <a:rPr sz="2800" b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(выпускники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35" dirty="0">
                <a:solidFill>
                  <a:srgbClr val="001F5F"/>
                </a:solidFill>
                <a:latin typeface="Cambria"/>
                <a:cs typeface="Cambria"/>
              </a:rPr>
              <a:t>года).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186" y="3616197"/>
            <a:ext cx="8084414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50000"/>
              </a:lnSpc>
              <a:spcBef>
                <a:spcPts val="100"/>
              </a:spcBef>
            </a:pPr>
            <a:r>
              <a:rPr sz="2400" b="1" dirty="0">
                <a:solidFill>
                  <a:srgbClr val="252573"/>
                </a:solidFill>
                <a:latin typeface="Cambria"/>
                <a:cs typeface="Cambria"/>
              </a:rPr>
              <a:t>К</a:t>
            </a:r>
            <a:r>
              <a:rPr sz="24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252573"/>
                </a:solidFill>
                <a:latin typeface="Cambria"/>
                <a:cs typeface="Cambria"/>
              </a:rPr>
              <a:t>прохождению</a:t>
            </a:r>
            <a:r>
              <a:rPr sz="24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52573"/>
                </a:solidFill>
                <a:latin typeface="Cambria"/>
                <a:cs typeface="Cambria"/>
              </a:rPr>
              <a:t>ГИА </a:t>
            </a:r>
            <a:r>
              <a:rPr sz="2400" b="1" spc="-10" dirty="0" err="1">
                <a:solidFill>
                  <a:srgbClr val="252573"/>
                </a:solidFill>
                <a:latin typeface="Cambria"/>
                <a:cs typeface="Cambria"/>
              </a:rPr>
              <a:t>допускаются</a:t>
            </a:r>
            <a:r>
              <a:rPr sz="2400" b="1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lang="ru-RU" sz="2400" b="1" dirty="0" smtClean="0">
                <a:solidFill>
                  <a:srgbClr val="252573"/>
                </a:solidFill>
                <a:latin typeface="Cambria"/>
                <a:cs typeface="Cambria"/>
              </a:rPr>
              <a:t>об</a:t>
            </a:r>
            <a:r>
              <a:rPr sz="2400" b="1" spc="-5" dirty="0" err="1" smtClean="0">
                <a:solidFill>
                  <a:srgbClr val="252573"/>
                </a:solidFill>
                <a:latin typeface="Cambria"/>
                <a:cs typeface="Cambria"/>
              </a:rPr>
              <a:t>уча</a:t>
            </a:r>
            <a:r>
              <a:rPr lang="ru-RU" sz="2400" b="1" spc="-5" dirty="0" smtClean="0">
                <a:solidFill>
                  <a:srgbClr val="252573"/>
                </a:solidFill>
                <a:latin typeface="Cambria"/>
                <a:cs typeface="Cambria"/>
              </a:rPr>
              <a:t>ю</a:t>
            </a:r>
            <a:r>
              <a:rPr sz="2400" b="1" spc="-5" dirty="0" err="1" smtClean="0">
                <a:solidFill>
                  <a:srgbClr val="252573"/>
                </a:solidFill>
                <a:latin typeface="Cambria"/>
                <a:cs typeface="Cambria"/>
              </a:rPr>
              <a:t>щиеся</a:t>
            </a:r>
            <a:r>
              <a:rPr sz="2400" b="1" spc="-5" dirty="0">
                <a:solidFill>
                  <a:srgbClr val="252573"/>
                </a:solidFill>
                <a:latin typeface="Cambria"/>
                <a:cs typeface="Cambria"/>
              </a:rPr>
              <a:t>,</a:t>
            </a:r>
            <a:r>
              <a:rPr sz="2400" b="1" spc="-1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не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академической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задолженности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24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всем </a:t>
            </a:r>
            <a:r>
              <a:rPr sz="2400" b="1" spc="-3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предметам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lang="ru-RU" sz="2400" b="1" spc="-5" dirty="0" smtClean="0">
                <a:solidFill>
                  <a:srgbClr val="C00000"/>
                </a:solidFill>
                <a:latin typeface="Cambria"/>
                <a:cs typeface="Cambria"/>
              </a:rPr>
              <a:t>получившие «зачёт» за итоговое сочинение.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62560"/>
            <a:ext cx="6950558" cy="218329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участие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endParaRPr sz="2800" dirty="0">
              <a:latin typeface="Cambria"/>
              <a:cs typeface="Cambria"/>
            </a:endParaRPr>
          </a:p>
          <a:p>
            <a:pPr marL="241300" marR="5080" indent="-161925">
              <a:lnSpc>
                <a:spcPts val="2590"/>
              </a:lnSpc>
              <a:spcBef>
                <a:spcPts val="1040"/>
              </a:spcBef>
            </a:pPr>
            <a:r>
              <a:rPr sz="2800" dirty="0">
                <a:solidFill>
                  <a:srgbClr val="001F5F"/>
                </a:solidFill>
                <a:latin typeface="Cambria"/>
                <a:cs typeface="Cambria"/>
              </a:rPr>
              <a:t>с указанием предметов, </a:t>
            </a:r>
            <a:r>
              <a:rPr sz="2800" spc="-1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800" spc="-10" dirty="0">
                <a:solidFill>
                  <a:srgbClr val="001F5F"/>
                </a:solidFill>
                <a:latin typeface="Cambria"/>
                <a:cs typeface="Cambria"/>
              </a:rPr>
              <a:t>выпускник </a:t>
            </a:r>
            <a:r>
              <a:rPr sz="2800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mbria"/>
                <a:cs typeface="Cambria"/>
              </a:rPr>
              <a:t>собирается</a:t>
            </a:r>
            <a:r>
              <a:rPr sz="2800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dirty="0">
                <a:solidFill>
                  <a:srgbClr val="001F5F"/>
                </a:solidFill>
                <a:latin typeface="Cambria"/>
                <a:cs typeface="Cambria"/>
              </a:rPr>
              <a:t>сдавать,</a:t>
            </a:r>
            <a:r>
              <a:rPr sz="28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mbria"/>
                <a:cs typeface="Cambria"/>
              </a:rPr>
              <a:t>необходимо</a:t>
            </a:r>
            <a:r>
              <a:rPr sz="2800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mbria"/>
                <a:cs typeface="Cambria"/>
              </a:rPr>
              <a:t>подать</a:t>
            </a:r>
            <a:endParaRPr sz="2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u="sng" spc="-5" dirty="0">
                <a:solidFill>
                  <a:srgbClr val="C00000"/>
                </a:solidFill>
                <a:latin typeface="Cambria"/>
                <a:cs typeface="Cambria"/>
              </a:rPr>
              <a:t>не</a:t>
            </a:r>
            <a:r>
              <a:rPr sz="2800" b="1" u="sng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u="sng" spc="-5" dirty="0">
                <a:solidFill>
                  <a:srgbClr val="C00000"/>
                </a:solidFill>
                <a:latin typeface="Cambria"/>
                <a:cs typeface="Cambria"/>
              </a:rPr>
              <a:t>позднее</a:t>
            </a:r>
            <a:r>
              <a:rPr sz="2800" b="1" u="sng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u="sng" dirty="0">
                <a:solidFill>
                  <a:srgbClr val="C00000"/>
                </a:solidFill>
                <a:latin typeface="Cambria"/>
                <a:cs typeface="Cambria"/>
              </a:rPr>
              <a:t>1</a:t>
            </a:r>
            <a:r>
              <a:rPr sz="2800" b="1" u="sng" spc="-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u="sng" spc="-5" dirty="0" err="1">
                <a:solidFill>
                  <a:srgbClr val="C00000"/>
                </a:solidFill>
                <a:latin typeface="Cambria"/>
                <a:cs typeface="Cambria"/>
              </a:rPr>
              <a:t>февраля</a:t>
            </a:r>
            <a:r>
              <a:rPr sz="2800" u="sng" spc="-5" dirty="0" smtClean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lang="ru-RU" sz="2800" u="sng" spc="-5" dirty="0" smtClean="0">
              <a:solidFill>
                <a:srgbClr val="C00000"/>
              </a:solidFill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9921" y="2971800"/>
            <a:ext cx="4659554" cy="3071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376883"/>
            <a:ext cx="7848600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Бланки ЕГЭ являются односторонней машиночитаемой формой, заполняются строго в соответствии с инструкцией </a:t>
            </a:r>
            <a:r>
              <a:rPr lang="ru-RU" sz="3600" b="1" u="sng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чёрной </a:t>
            </a:r>
            <a:r>
              <a:rPr lang="ru-RU" sz="3600" b="1" u="sng" kern="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гелевой</a:t>
            </a:r>
            <a:r>
              <a:rPr lang="ru-RU" sz="3600" b="1" u="sng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,капиллярной ручкой .</a:t>
            </a:r>
          </a:p>
          <a:p>
            <a:pPr marL="342900" lvl="0" indent="-342900"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Инструктаж по заполнению бланков ЕГЭ с обучающимися </a:t>
            </a: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проводится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отдельно.</a:t>
            </a:r>
          </a:p>
        </p:txBody>
      </p:sp>
    </p:spTree>
    <p:extLst>
      <p:ext uri="{BB962C8B-B14F-4D97-AF65-F5344CB8AC3E}">
        <p14:creationId xmlns:p14="http://schemas.microsoft.com/office/powerpoint/2010/main" val="400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615</Words>
  <Application>Microsoft Office PowerPoint</Application>
  <PresentationFormat>Экран (4:3)</PresentationFormat>
  <Paragraphs>130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Презентация PowerPoint</vt:lpstr>
      <vt:lpstr>Нормативно- правовая база</vt:lpstr>
      <vt:lpstr>4. Приказ Рособрнадзора № 871 от 11.08.2022 г. «Об утверждении 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основного общего образования и 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среднего общего образования»  </vt:lpstr>
      <vt:lpstr>Презентация PowerPoint</vt:lpstr>
      <vt:lpstr>Презентация PowerPoint</vt:lpstr>
      <vt:lpstr>Особенности ЕГЭ</vt:lpstr>
      <vt:lpstr>Участники ЕГЭ-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обучающийся по состоянию здоровья не может  завершить выполнение экзаменационной работы, то  он досрочно покидает аудиторию. Экзамен может быть пересдан в резервные дни.</vt:lpstr>
      <vt:lpstr>Презентация PowerPoint</vt:lpstr>
      <vt:lpstr>В продолжительность экзаменов не включается время,  выделенное на подготовительные мероприятия (инструктаж, заполнение регистрационных бланков и  т.д.)</vt:lpstr>
      <vt:lpstr>Печать КИМ будет производиться в  аудитории!</vt:lpstr>
      <vt:lpstr>Прием и рассмотрение апелляций</vt:lpstr>
      <vt:lpstr>Результаты  рассмотрения апелляции </vt:lpstr>
      <vt:lpstr>Презентация PowerPoint</vt:lpstr>
      <vt:lpstr>Информационные ресурсы</vt:lpstr>
      <vt:lpstr>Информационные ресурсы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Windows User</cp:lastModifiedBy>
  <cp:revision>15</cp:revision>
  <dcterms:created xsi:type="dcterms:W3CDTF">2023-10-01T17:45:10Z</dcterms:created>
  <dcterms:modified xsi:type="dcterms:W3CDTF">2024-12-13T18:54:09Z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2023-10-01T00:00:00Z</vt:filetime>
  </property>
</Properties>
</file>